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9" r:id="rId1"/>
  </p:sldMasterIdLst>
  <p:notesMasterIdLst>
    <p:notesMasterId r:id="rId60"/>
  </p:notesMasterIdLst>
  <p:sldIdLst>
    <p:sldId id="256" r:id="rId2"/>
    <p:sldId id="295" r:id="rId3"/>
    <p:sldId id="296" r:id="rId4"/>
    <p:sldId id="297" r:id="rId5"/>
    <p:sldId id="257" r:id="rId6"/>
    <p:sldId id="258" r:id="rId7"/>
    <p:sldId id="276" r:id="rId8"/>
    <p:sldId id="277" r:id="rId9"/>
    <p:sldId id="259" r:id="rId10"/>
    <p:sldId id="260" r:id="rId11"/>
    <p:sldId id="261" r:id="rId12"/>
    <p:sldId id="262" r:id="rId13"/>
    <p:sldId id="267" r:id="rId14"/>
    <p:sldId id="263" r:id="rId15"/>
    <p:sldId id="289" r:id="rId16"/>
    <p:sldId id="264" r:id="rId17"/>
    <p:sldId id="265" r:id="rId18"/>
    <p:sldId id="266" r:id="rId19"/>
    <p:sldId id="298" r:id="rId20"/>
    <p:sldId id="299" r:id="rId21"/>
    <p:sldId id="278" r:id="rId22"/>
    <p:sldId id="279" r:id="rId23"/>
    <p:sldId id="280" r:id="rId24"/>
    <p:sldId id="308" r:id="rId25"/>
    <p:sldId id="281" r:id="rId26"/>
    <p:sldId id="282" r:id="rId27"/>
    <p:sldId id="283" r:id="rId28"/>
    <p:sldId id="309" r:id="rId29"/>
    <p:sldId id="293" r:id="rId30"/>
    <p:sldId id="286" r:id="rId31"/>
    <p:sldId id="291" r:id="rId32"/>
    <p:sldId id="292" r:id="rId33"/>
    <p:sldId id="284" r:id="rId34"/>
    <p:sldId id="294" r:id="rId35"/>
    <p:sldId id="285" r:id="rId36"/>
    <p:sldId id="290" r:id="rId37"/>
    <p:sldId id="300" r:id="rId38"/>
    <p:sldId id="301" r:id="rId39"/>
    <p:sldId id="302" r:id="rId40"/>
    <p:sldId id="303" r:id="rId41"/>
    <p:sldId id="304" r:id="rId42"/>
    <p:sldId id="305" r:id="rId43"/>
    <p:sldId id="306" r:id="rId44"/>
    <p:sldId id="307" r:id="rId45"/>
    <p:sldId id="271" r:id="rId46"/>
    <p:sldId id="270" r:id="rId47"/>
    <p:sldId id="272" r:id="rId48"/>
    <p:sldId id="274" r:id="rId49"/>
    <p:sldId id="273" r:id="rId50"/>
    <p:sldId id="275" r:id="rId51"/>
    <p:sldId id="310" r:id="rId52"/>
    <p:sldId id="311" r:id="rId53"/>
    <p:sldId id="312" r:id="rId54"/>
    <p:sldId id="313" r:id="rId55"/>
    <p:sldId id="314" r:id="rId56"/>
    <p:sldId id="315" r:id="rId57"/>
    <p:sldId id="287" r:id="rId58"/>
    <p:sldId id="288" r:id="rId59"/>
  </p:sldIdLst>
  <p:sldSz cx="9144000" cy="6858000" type="screen4x3"/>
  <p:notesSz cx="6858000" cy="9144000"/>
  <p:defaultTextStyle>
    <a:defPPr>
      <a:defRPr lang="he-IL"/>
    </a:defPPr>
    <a:lvl1pPr algn="r" rtl="1" fontAlgn="base">
      <a:spcBef>
        <a:spcPct val="0"/>
      </a:spcBef>
      <a:spcAft>
        <a:spcPct val="0"/>
      </a:spcAft>
      <a:defRPr kern="1200">
        <a:solidFill>
          <a:schemeClr val="tx1"/>
        </a:solidFill>
        <a:latin typeface="Tahoma" pitchFamily="34" charset="0"/>
        <a:ea typeface="+mn-ea"/>
        <a:cs typeface="Arial" pitchFamily="34" charset="0"/>
      </a:defRPr>
    </a:lvl1pPr>
    <a:lvl2pPr marL="457200" algn="r" rtl="1" fontAlgn="base">
      <a:spcBef>
        <a:spcPct val="0"/>
      </a:spcBef>
      <a:spcAft>
        <a:spcPct val="0"/>
      </a:spcAft>
      <a:defRPr kern="1200">
        <a:solidFill>
          <a:schemeClr val="tx1"/>
        </a:solidFill>
        <a:latin typeface="Tahoma" pitchFamily="34" charset="0"/>
        <a:ea typeface="+mn-ea"/>
        <a:cs typeface="Arial" pitchFamily="34" charset="0"/>
      </a:defRPr>
    </a:lvl2pPr>
    <a:lvl3pPr marL="914400" algn="r" rtl="1" fontAlgn="base">
      <a:spcBef>
        <a:spcPct val="0"/>
      </a:spcBef>
      <a:spcAft>
        <a:spcPct val="0"/>
      </a:spcAft>
      <a:defRPr kern="1200">
        <a:solidFill>
          <a:schemeClr val="tx1"/>
        </a:solidFill>
        <a:latin typeface="Tahoma" pitchFamily="34" charset="0"/>
        <a:ea typeface="+mn-ea"/>
        <a:cs typeface="Arial" pitchFamily="34" charset="0"/>
      </a:defRPr>
    </a:lvl3pPr>
    <a:lvl4pPr marL="1371600" algn="r" rtl="1" fontAlgn="base">
      <a:spcBef>
        <a:spcPct val="0"/>
      </a:spcBef>
      <a:spcAft>
        <a:spcPct val="0"/>
      </a:spcAft>
      <a:defRPr kern="1200">
        <a:solidFill>
          <a:schemeClr val="tx1"/>
        </a:solidFill>
        <a:latin typeface="Tahoma" pitchFamily="34" charset="0"/>
        <a:ea typeface="+mn-ea"/>
        <a:cs typeface="Arial" pitchFamily="34" charset="0"/>
      </a:defRPr>
    </a:lvl4pPr>
    <a:lvl5pPr marL="1828800" algn="r" rtl="1" fontAlgn="base">
      <a:spcBef>
        <a:spcPct val="0"/>
      </a:spcBef>
      <a:spcAft>
        <a:spcPct val="0"/>
      </a:spcAft>
      <a:defRPr kern="1200">
        <a:solidFill>
          <a:schemeClr val="tx1"/>
        </a:solidFill>
        <a:latin typeface="Tahoma" pitchFamily="34" charset="0"/>
        <a:ea typeface="+mn-ea"/>
        <a:cs typeface="Arial" pitchFamily="34" charset="0"/>
      </a:defRPr>
    </a:lvl5pPr>
    <a:lvl6pPr marL="2286000" algn="r" defTabSz="914400" rtl="1" eaLnBrk="1" latinLnBrk="0" hangingPunct="1">
      <a:defRPr kern="1200">
        <a:solidFill>
          <a:schemeClr val="tx1"/>
        </a:solidFill>
        <a:latin typeface="Tahoma" pitchFamily="34" charset="0"/>
        <a:ea typeface="+mn-ea"/>
        <a:cs typeface="Arial" pitchFamily="34" charset="0"/>
      </a:defRPr>
    </a:lvl6pPr>
    <a:lvl7pPr marL="2743200" algn="r" defTabSz="914400" rtl="1" eaLnBrk="1" latinLnBrk="0" hangingPunct="1">
      <a:defRPr kern="1200">
        <a:solidFill>
          <a:schemeClr val="tx1"/>
        </a:solidFill>
        <a:latin typeface="Tahoma" pitchFamily="34" charset="0"/>
        <a:ea typeface="+mn-ea"/>
        <a:cs typeface="Arial" pitchFamily="34" charset="0"/>
      </a:defRPr>
    </a:lvl7pPr>
    <a:lvl8pPr marL="3200400" algn="r" defTabSz="914400" rtl="1" eaLnBrk="1" latinLnBrk="0" hangingPunct="1">
      <a:defRPr kern="1200">
        <a:solidFill>
          <a:schemeClr val="tx1"/>
        </a:solidFill>
        <a:latin typeface="Tahoma" pitchFamily="34" charset="0"/>
        <a:ea typeface="+mn-ea"/>
        <a:cs typeface="Arial" pitchFamily="34" charset="0"/>
      </a:defRPr>
    </a:lvl8pPr>
    <a:lvl9pPr marL="3657600" algn="r" defTabSz="914400" rtl="1" eaLnBrk="1" latinLnBrk="0" hangingPunct="1">
      <a:defRPr kern="1200">
        <a:solidFill>
          <a:schemeClr val="tx1"/>
        </a:solidFill>
        <a:latin typeface="Tahoma"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סגנון ביניים 2 - הדגשה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29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smtClean="0"/>
            </a:lvl1pPr>
          </a:lstStyle>
          <a:p>
            <a:pPr>
              <a:defRPr/>
            </a:pPr>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smtClean="0"/>
            </a:lvl1pPr>
          </a:lstStyle>
          <a:p>
            <a:pPr>
              <a:defRPr/>
            </a:pPr>
            <a:fld id="{02ADD0BA-2CFA-4449-8BC9-DEF7430F0C68}" type="datetimeFigureOut">
              <a:rPr lang="he-IL"/>
              <a:pPr>
                <a:defRPr/>
              </a:pPr>
              <a:t>ה'/טבת/תשע"ח</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he-IL" noProof="0"/>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noProof="0"/>
              <a:t>לחץ כדי לערוך סגנונות טקסט של תבנית בסיס</a:t>
            </a:r>
          </a:p>
          <a:p>
            <a:pPr lvl="1"/>
            <a:r>
              <a:rPr lang="he-IL" noProof="0"/>
              <a:t>רמה שנייה</a:t>
            </a:r>
          </a:p>
          <a:p>
            <a:pPr lvl="2"/>
            <a:r>
              <a:rPr lang="he-IL" noProof="0"/>
              <a:t>רמה שלישית</a:t>
            </a:r>
          </a:p>
          <a:p>
            <a:pPr lvl="3"/>
            <a:r>
              <a:rPr lang="he-IL" noProof="0"/>
              <a:t>רמה רביעית</a:t>
            </a:r>
          </a:p>
          <a:p>
            <a:pPr lvl="4"/>
            <a:r>
              <a:rPr lang="he-IL" noProof="0"/>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smtClean="0"/>
            </a:lvl1pPr>
          </a:lstStyle>
          <a:p>
            <a:pPr>
              <a:defRPr/>
            </a:pPr>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smtClean="0"/>
            </a:lvl1pPr>
          </a:lstStyle>
          <a:p>
            <a:pPr>
              <a:defRPr/>
            </a:pPr>
            <a:fld id="{25742B6F-1A8E-41CA-9376-9AD15217A3DB}" type="slidenum">
              <a:rPr lang="he-IL"/>
              <a:pPr>
                <a:defRPr/>
              </a:pPr>
              <a:t>‹#›</a:t>
            </a:fld>
            <a:endParaRPr lang="he-IL"/>
          </a:p>
        </p:txBody>
      </p:sp>
    </p:spTree>
    <p:extLst>
      <p:ext uri="{BB962C8B-B14F-4D97-AF65-F5344CB8AC3E}">
        <p14:creationId xmlns:p14="http://schemas.microsoft.com/office/powerpoint/2010/main" val="2983732225"/>
      </p:ext>
    </p:extLst>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mn-lt"/>
        <a:ea typeface="+mn-ea"/>
        <a:cs typeface="+mn-cs"/>
      </a:defRPr>
    </a:lvl1pPr>
    <a:lvl2pPr marL="457200" algn="r" rtl="1" fontAlgn="base">
      <a:spcBef>
        <a:spcPct val="30000"/>
      </a:spcBef>
      <a:spcAft>
        <a:spcPct val="0"/>
      </a:spcAft>
      <a:defRPr sz="1200" kern="1200">
        <a:solidFill>
          <a:schemeClr val="tx1"/>
        </a:solidFill>
        <a:latin typeface="+mn-lt"/>
        <a:ea typeface="+mn-ea"/>
        <a:cs typeface="+mn-cs"/>
      </a:defRPr>
    </a:lvl2pPr>
    <a:lvl3pPr marL="914400" algn="r" rtl="1" fontAlgn="base">
      <a:spcBef>
        <a:spcPct val="30000"/>
      </a:spcBef>
      <a:spcAft>
        <a:spcPct val="0"/>
      </a:spcAft>
      <a:defRPr sz="1200" kern="1200">
        <a:solidFill>
          <a:schemeClr val="tx1"/>
        </a:solidFill>
        <a:latin typeface="+mn-lt"/>
        <a:ea typeface="+mn-ea"/>
        <a:cs typeface="+mn-cs"/>
      </a:defRPr>
    </a:lvl3pPr>
    <a:lvl4pPr marL="1371600" algn="r" rtl="1" fontAlgn="base">
      <a:spcBef>
        <a:spcPct val="30000"/>
      </a:spcBef>
      <a:spcAft>
        <a:spcPct val="0"/>
      </a:spcAft>
      <a:defRPr sz="1200" kern="1200">
        <a:solidFill>
          <a:schemeClr val="tx1"/>
        </a:solidFill>
        <a:latin typeface="+mn-lt"/>
        <a:ea typeface="+mn-ea"/>
        <a:cs typeface="+mn-cs"/>
      </a:defRPr>
    </a:lvl4pPr>
    <a:lvl5pPr marL="1828800" algn="r" rtl="1" fontAlgn="base">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55300"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DC654F-1F2D-46E5-9188-0FD9EA09894A}" type="slidenum">
              <a:rPr lang="he-IL"/>
              <a:pPr eaLnBrk="1" hangingPunct="1"/>
              <a:t>1</a:t>
            </a:fld>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56324"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584C97F-AD5F-47A9-A236-63C0672B7176}" type="slidenum">
              <a:rPr lang="he-IL"/>
              <a:pPr eaLnBrk="1" hangingPunct="1"/>
              <a:t>2</a:t>
            </a:fld>
            <a:endParaRPr lang="he-I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57348"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7CABCE3-CDE1-4E3B-AA06-6BD211A8EA2A}" type="slidenum">
              <a:rPr lang="he-IL"/>
              <a:pPr eaLnBrk="1" hangingPunct="1"/>
              <a:t>3</a:t>
            </a:fld>
            <a:endParaRPr lang="he-I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58372"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FE62D3-974C-47E8-8BEF-6CEBB9C2BA36}" type="slidenum">
              <a:rPr lang="he-IL"/>
              <a:pPr eaLnBrk="1" hangingPunct="1"/>
              <a:t>4</a:t>
            </a:fld>
            <a:endParaRPr lang="he-I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59396"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FD8EAE9-03CC-4557-812A-4C6006FBAE14}" type="slidenum">
              <a:rPr lang="he-IL"/>
              <a:pPr eaLnBrk="1" hangingPunct="1"/>
              <a:t>5</a:t>
            </a:fld>
            <a:endParaRPr lang="he-I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60420"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6206FE5-5356-4C31-A1BB-8170DAD03973}" type="slidenum">
              <a:rPr lang="he-IL"/>
              <a:pPr eaLnBrk="1" hangingPunct="1"/>
              <a:t>6</a:t>
            </a:fld>
            <a:endParaRPr lang="he-I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61444"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A5DFB0-7C24-486C-A109-634EFE14C517}" type="slidenum">
              <a:rPr lang="he-IL"/>
              <a:pPr eaLnBrk="1" hangingPunct="1"/>
              <a:t>7</a:t>
            </a:fld>
            <a:endParaRPr lang="he-I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62468"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49B6270-D656-46F5-80F6-3BB8DABBA794}" type="slidenum">
              <a:rPr lang="he-IL"/>
              <a:pPr eaLnBrk="1" hangingPunct="1"/>
              <a:t>8</a:t>
            </a:fld>
            <a:endParaRPr lang="he-I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63492"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65C5375-2E7E-4229-A3E2-0CE49EBE8075}" type="slidenum">
              <a:rPr lang="he-IL"/>
              <a:pPr eaLnBrk="1" hangingPunct="1"/>
              <a:t>9</a:t>
            </a:fld>
            <a:endParaRPr lang="he-I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64516"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5568EA-A95F-4946-8D7E-3DAF24CE4C61}" type="slidenum">
              <a:rPr lang="he-IL"/>
              <a:pPr eaLnBrk="1" hangingPunct="1"/>
              <a:t>10</a:t>
            </a:fld>
            <a:endParaRPr lang="he-I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65540"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0022C7-DCDE-4711-ACC4-872E29BB7051}" type="slidenum">
              <a:rPr lang="he-IL"/>
              <a:pPr eaLnBrk="1" hangingPunct="1"/>
              <a:t>11</a:t>
            </a:fld>
            <a:endParaRPr lang="he-I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66564"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D3D47F-FD2B-4DEC-A7CA-598E9605BAA5}" type="slidenum">
              <a:rPr lang="he-IL"/>
              <a:pPr eaLnBrk="1" hangingPunct="1"/>
              <a:t>12</a:t>
            </a:fld>
            <a:endParaRPr lang="he-I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67588"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0193D4-F033-4EA2-8F16-458697CCC7CE}" type="slidenum">
              <a:rPr lang="he-IL"/>
              <a:pPr eaLnBrk="1" hangingPunct="1"/>
              <a:t>13</a:t>
            </a:fld>
            <a:endParaRPr lang="he-I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68612"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5F2F62D-820B-41E7-9614-67013327B627}" type="slidenum">
              <a:rPr lang="he-IL"/>
              <a:pPr eaLnBrk="1" hangingPunct="1"/>
              <a:t>14</a:t>
            </a:fld>
            <a:endParaRPr lang="he-I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69636"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1C3E6EC-75D0-4937-AC85-BBA785ABE1C0}" type="slidenum">
              <a:rPr lang="he-IL"/>
              <a:pPr eaLnBrk="1" hangingPunct="1"/>
              <a:t>15</a:t>
            </a:fld>
            <a:endParaRPr lang="he-I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70660"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1BADCE-F075-4CCB-A1EC-AEA993E2059E}" type="slidenum">
              <a:rPr lang="he-IL"/>
              <a:pPr eaLnBrk="1" hangingPunct="1"/>
              <a:t>16</a:t>
            </a:fld>
            <a:endParaRPr lang="he-I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71684"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B7D680E-A770-4FEE-AEA0-38D3F937B8DB}" type="slidenum">
              <a:rPr lang="he-IL"/>
              <a:pPr eaLnBrk="1" hangingPunct="1"/>
              <a:t>17</a:t>
            </a:fld>
            <a:endParaRPr lang="he-I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72708"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ABE3255-5F1A-4F17-BEB5-E6DB3F47B62F}" type="slidenum">
              <a:rPr lang="he-IL"/>
              <a:pPr eaLnBrk="1" hangingPunct="1"/>
              <a:t>18</a:t>
            </a:fld>
            <a:endParaRPr lang="he-I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73732"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30B22DA-3BB3-41AF-A387-BD124260FF66}" type="slidenum">
              <a:rPr lang="he-IL">
                <a:solidFill>
                  <a:srgbClr val="000000"/>
                </a:solidFill>
              </a:rPr>
              <a:pPr eaLnBrk="1" hangingPunct="1"/>
              <a:t>19</a:t>
            </a:fld>
            <a:endParaRPr lang="he-IL">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74756"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981F356-6B2B-4248-8182-F33FEC712EF2}" type="slidenum">
              <a:rPr lang="he-IL">
                <a:solidFill>
                  <a:srgbClr val="000000"/>
                </a:solidFill>
              </a:rPr>
              <a:pPr eaLnBrk="1" hangingPunct="1"/>
              <a:t>20</a:t>
            </a:fld>
            <a:endParaRPr lang="he-IL">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75780"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508723-BB17-4DDA-A545-8D9D8B3663D4}" type="slidenum">
              <a:rPr lang="he-IL"/>
              <a:pPr eaLnBrk="1" hangingPunct="1"/>
              <a:t>21</a:t>
            </a:fld>
            <a:endParaRPr lang="he-I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76804"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93E477D-46CD-43F6-BA95-36FDE45BA5C2}" type="slidenum">
              <a:rPr lang="he-IL"/>
              <a:pPr eaLnBrk="1" hangingPunct="1"/>
              <a:t>22</a:t>
            </a:fld>
            <a:endParaRPr lang="he-I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77828"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C12D612-3D11-420C-B5C4-488A0FB0A379}" type="slidenum">
              <a:rPr lang="he-IL"/>
              <a:pPr eaLnBrk="1" hangingPunct="1"/>
              <a:t>23</a:t>
            </a:fld>
            <a:endParaRPr lang="he-IL"/>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a:defRPr/>
            </a:pPr>
            <a:fld id="{25742B6F-1A8E-41CA-9376-9AD15217A3DB}" type="slidenum">
              <a:rPr lang="he-IL" smtClean="0"/>
              <a:pPr>
                <a:defRPr/>
              </a:pPr>
              <a:t>24</a:t>
            </a:fld>
            <a:endParaRPr lang="he-IL"/>
          </a:p>
        </p:txBody>
      </p:sp>
    </p:spTree>
    <p:extLst>
      <p:ext uri="{BB962C8B-B14F-4D97-AF65-F5344CB8AC3E}">
        <p14:creationId xmlns:p14="http://schemas.microsoft.com/office/powerpoint/2010/main" val="744225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78852"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8C8E1EC-B684-4C17-B724-52B75BBBA812}" type="slidenum">
              <a:rPr lang="he-IL"/>
              <a:pPr eaLnBrk="1" hangingPunct="1"/>
              <a:t>25</a:t>
            </a:fld>
            <a:endParaRPr lang="he-IL"/>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79876"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33E3CE3-59B8-4DEA-9D4C-515EAC05354F}" type="slidenum">
              <a:rPr lang="he-IL"/>
              <a:pPr eaLnBrk="1" hangingPunct="1"/>
              <a:t>26</a:t>
            </a:fld>
            <a:endParaRPr lang="he-IL"/>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80900"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719920C-69B7-4C79-AE19-C4C65BAB8D71}" type="slidenum">
              <a:rPr lang="he-IL"/>
              <a:pPr eaLnBrk="1" hangingPunct="1"/>
              <a:t>27</a:t>
            </a:fld>
            <a:endParaRPr lang="he-IL"/>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a:defRPr/>
            </a:pPr>
            <a:fld id="{25742B6F-1A8E-41CA-9376-9AD15217A3DB}" type="slidenum">
              <a:rPr lang="he-IL" smtClean="0"/>
              <a:pPr>
                <a:defRPr/>
              </a:pPr>
              <a:t>28</a:t>
            </a:fld>
            <a:endParaRPr lang="he-IL"/>
          </a:p>
        </p:txBody>
      </p:sp>
    </p:spTree>
    <p:extLst>
      <p:ext uri="{BB962C8B-B14F-4D97-AF65-F5344CB8AC3E}">
        <p14:creationId xmlns:p14="http://schemas.microsoft.com/office/powerpoint/2010/main" val="21674141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81924"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46A4936-C008-4498-BE3F-990F4C584283}" type="slidenum">
              <a:rPr lang="he-IL"/>
              <a:pPr eaLnBrk="1" hangingPunct="1"/>
              <a:t>29</a:t>
            </a:fld>
            <a:endParaRPr lang="he-IL"/>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82948"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94A0AB0-20E2-4B36-B90B-E81D55CA5E91}" type="slidenum">
              <a:rPr lang="he-IL"/>
              <a:pPr eaLnBrk="1" hangingPunct="1"/>
              <a:t>30</a:t>
            </a:fld>
            <a:endParaRPr lang="he-IL"/>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83972"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138795C-A949-4837-84C9-B0D5D11B3F5E}" type="slidenum">
              <a:rPr lang="he-IL"/>
              <a:pPr eaLnBrk="1" hangingPunct="1"/>
              <a:t>31</a:t>
            </a:fld>
            <a:endParaRPr lang="he-IL"/>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84996"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6DDE85-1239-4119-B178-145C4FACC12F}" type="slidenum">
              <a:rPr lang="he-IL"/>
              <a:pPr eaLnBrk="1" hangingPunct="1"/>
              <a:t>32</a:t>
            </a:fld>
            <a:endParaRPr lang="he-IL"/>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86020"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D108A8-420E-4C3C-8F55-A3205585F758}" type="slidenum">
              <a:rPr lang="he-IL"/>
              <a:pPr eaLnBrk="1" hangingPunct="1"/>
              <a:t>33</a:t>
            </a:fld>
            <a:endParaRPr lang="he-IL"/>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87044"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0BA069-DD41-4214-A9A5-5316553BF8CE}" type="slidenum">
              <a:rPr lang="he-IL"/>
              <a:pPr eaLnBrk="1" hangingPunct="1"/>
              <a:t>34</a:t>
            </a:fld>
            <a:endParaRPr lang="he-IL"/>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88068"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A5B0A7C-9F2F-4E22-96F0-1A87D5D1FC72}" type="slidenum">
              <a:rPr lang="he-IL"/>
              <a:pPr eaLnBrk="1" hangingPunct="1"/>
              <a:t>35</a:t>
            </a:fld>
            <a:endParaRPr lang="he-IL"/>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89092"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309F919-E081-4CF1-B334-345AD376F1A4}" type="slidenum">
              <a:rPr lang="he-IL"/>
              <a:pPr eaLnBrk="1" hangingPunct="1"/>
              <a:t>36</a:t>
            </a:fld>
            <a:endParaRPr lang="he-IL"/>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90116"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67BEB86-E130-4E97-903D-59807ED7D029}" type="slidenum">
              <a:rPr lang="he-IL"/>
              <a:pPr eaLnBrk="1" hangingPunct="1"/>
              <a:t>37</a:t>
            </a:fld>
            <a:endParaRPr lang="he-IL"/>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91140"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F36BCC3-63D6-45EA-819E-32FE8B635DB4}" type="slidenum">
              <a:rPr lang="he-IL"/>
              <a:pPr eaLnBrk="1" hangingPunct="1"/>
              <a:t>38</a:t>
            </a:fld>
            <a:endParaRPr lang="he-IL"/>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92164"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9843F94-6D74-49D5-AD2E-96C1C69317DA}" type="slidenum">
              <a:rPr lang="he-IL"/>
              <a:pPr eaLnBrk="1" hangingPunct="1"/>
              <a:t>39</a:t>
            </a:fld>
            <a:endParaRPr lang="he-IL"/>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93188"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B312721-80D6-4F36-A365-1C31B84BBC8F}" type="slidenum">
              <a:rPr lang="he-IL"/>
              <a:pPr eaLnBrk="1" hangingPunct="1"/>
              <a:t>40</a:t>
            </a:fld>
            <a:endParaRPr lang="he-IL"/>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94212"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5F4D389-33F7-42BD-8D1F-F1B62A549660}" type="slidenum">
              <a:rPr lang="he-IL"/>
              <a:pPr eaLnBrk="1" hangingPunct="1"/>
              <a:t>41</a:t>
            </a:fld>
            <a:endParaRPr lang="he-IL"/>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95236"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A4C74C-C56A-46A8-B77B-D0F54E817B53}" type="slidenum">
              <a:rPr lang="he-IL"/>
              <a:pPr eaLnBrk="1" hangingPunct="1"/>
              <a:t>42</a:t>
            </a:fld>
            <a:endParaRPr lang="he-IL"/>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96260"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94FB76-0F38-4EE9-B5FC-582E4A318E31}" type="slidenum">
              <a:rPr lang="he-IL"/>
              <a:pPr eaLnBrk="1" hangingPunct="1"/>
              <a:t>43</a:t>
            </a:fld>
            <a:endParaRPr lang="he-IL"/>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97284"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DA84B1-4122-4C10-B71A-AD4B7D858575}" type="slidenum">
              <a:rPr lang="he-IL"/>
              <a:pPr eaLnBrk="1" hangingPunct="1"/>
              <a:t>44</a:t>
            </a:fld>
            <a:endParaRPr lang="he-IL"/>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98308"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5AF8179-EA78-45B2-BC7B-BBB7FF9D56EE}" type="slidenum">
              <a:rPr lang="he-IL"/>
              <a:pPr eaLnBrk="1" hangingPunct="1"/>
              <a:t>45</a:t>
            </a:fld>
            <a:endParaRPr lang="he-IL"/>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99332"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E64880E-FE5F-418C-B8BF-BA75DD0D7B8A}" type="slidenum">
              <a:rPr lang="he-IL"/>
              <a:pPr eaLnBrk="1" hangingPunct="1"/>
              <a:t>46</a:t>
            </a:fld>
            <a:endParaRPr lang="he-IL"/>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100356"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A5AA766-2947-4693-92DA-8F704E712BCC}" type="slidenum">
              <a:rPr lang="he-IL"/>
              <a:pPr eaLnBrk="1" hangingPunct="1"/>
              <a:t>47</a:t>
            </a:fld>
            <a:endParaRPr lang="he-IL"/>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101380"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7828EF-1544-49ED-8900-F07B042504B6}" type="slidenum">
              <a:rPr lang="he-IL"/>
              <a:pPr eaLnBrk="1" hangingPunct="1"/>
              <a:t>48</a:t>
            </a:fld>
            <a:endParaRPr lang="he-IL"/>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102404"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0F5791-E7AE-41EA-BB22-2C4423E18D3C}" type="slidenum">
              <a:rPr lang="he-IL"/>
              <a:pPr eaLnBrk="1" hangingPunct="1"/>
              <a:t>49</a:t>
            </a:fld>
            <a:endParaRPr lang="he-IL"/>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103428"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0CBA849-E2A5-4FF8-B3D3-F84F58CBCD40}" type="slidenum">
              <a:rPr lang="he-IL"/>
              <a:pPr eaLnBrk="1" hangingPunct="1"/>
              <a:t>50</a:t>
            </a:fld>
            <a:endParaRPr lang="he-IL"/>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a:defRPr/>
            </a:pPr>
            <a:fld id="{25742B6F-1A8E-41CA-9376-9AD15217A3DB}" type="slidenum">
              <a:rPr lang="he-IL" smtClean="0"/>
              <a:pPr>
                <a:defRPr/>
              </a:pPr>
              <a:t>51</a:t>
            </a:fld>
            <a:endParaRPr lang="he-IL"/>
          </a:p>
        </p:txBody>
      </p:sp>
    </p:spTree>
    <p:extLst>
      <p:ext uri="{BB962C8B-B14F-4D97-AF65-F5344CB8AC3E}">
        <p14:creationId xmlns:p14="http://schemas.microsoft.com/office/powerpoint/2010/main" val="35778092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a:t>הועדה תתייחס גם לתפקידים שיהיה רשאי למלא כחבר מועצה בתקופת ההשעיה, ורשאית להטיל עליו הגבלות וסייגים</a:t>
            </a:r>
          </a:p>
        </p:txBody>
      </p:sp>
      <p:sp>
        <p:nvSpPr>
          <p:cNvPr id="4" name="מציין מיקום של מספר שקופית 3"/>
          <p:cNvSpPr>
            <a:spLocks noGrp="1"/>
          </p:cNvSpPr>
          <p:nvPr>
            <p:ph type="sldNum" sz="quarter" idx="10"/>
          </p:nvPr>
        </p:nvSpPr>
        <p:spPr/>
        <p:txBody>
          <a:bodyPr/>
          <a:lstStyle/>
          <a:p>
            <a:pPr>
              <a:defRPr/>
            </a:pPr>
            <a:fld id="{25742B6F-1A8E-41CA-9376-9AD15217A3DB}" type="slidenum">
              <a:rPr lang="he-IL" smtClean="0"/>
              <a:pPr>
                <a:defRPr/>
              </a:pPr>
              <a:t>52</a:t>
            </a:fld>
            <a:endParaRPr lang="he-IL"/>
          </a:p>
        </p:txBody>
      </p:sp>
    </p:spTree>
    <p:extLst>
      <p:ext uri="{BB962C8B-B14F-4D97-AF65-F5344CB8AC3E}">
        <p14:creationId xmlns:p14="http://schemas.microsoft.com/office/powerpoint/2010/main" val="22243885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a:defRPr/>
            </a:pPr>
            <a:fld id="{25742B6F-1A8E-41CA-9376-9AD15217A3DB}" type="slidenum">
              <a:rPr lang="he-IL" smtClean="0"/>
              <a:pPr>
                <a:defRPr/>
              </a:pPr>
              <a:t>53</a:t>
            </a:fld>
            <a:endParaRPr lang="he-IL"/>
          </a:p>
        </p:txBody>
      </p:sp>
    </p:spTree>
    <p:extLst>
      <p:ext uri="{BB962C8B-B14F-4D97-AF65-F5344CB8AC3E}">
        <p14:creationId xmlns:p14="http://schemas.microsoft.com/office/powerpoint/2010/main" val="21193734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a:defRPr/>
            </a:pPr>
            <a:fld id="{25742B6F-1A8E-41CA-9376-9AD15217A3DB}" type="slidenum">
              <a:rPr lang="he-IL" smtClean="0"/>
              <a:pPr>
                <a:defRPr/>
              </a:pPr>
              <a:t>54</a:t>
            </a:fld>
            <a:endParaRPr lang="he-IL"/>
          </a:p>
        </p:txBody>
      </p:sp>
    </p:spTree>
    <p:extLst>
      <p:ext uri="{BB962C8B-B14F-4D97-AF65-F5344CB8AC3E}">
        <p14:creationId xmlns:p14="http://schemas.microsoft.com/office/powerpoint/2010/main" val="35757751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a:defRPr/>
            </a:pPr>
            <a:fld id="{25742B6F-1A8E-41CA-9376-9AD15217A3DB}" type="slidenum">
              <a:rPr lang="he-IL" smtClean="0"/>
              <a:pPr>
                <a:defRPr/>
              </a:pPr>
              <a:t>55</a:t>
            </a:fld>
            <a:endParaRPr lang="he-IL"/>
          </a:p>
        </p:txBody>
      </p:sp>
    </p:spTree>
    <p:extLst>
      <p:ext uri="{BB962C8B-B14F-4D97-AF65-F5344CB8AC3E}">
        <p14:creationId xmlns:p14="http://schemas.microsoft.com/office/powerpoint/2010/main" val="34390045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a:defRPr/>
            </a:pPr>
            <a:fld id="{25742B6F-1A8E-41CA-9376-9AD15217A3DB}" type="slidenum">
              <a:rPr lang="he-IL" smtClean="0"/>
              <a:pPr>
                <a:defRPr/>
              </a:pPr>
              <a:t>56</a:t>
            </a:fld>
            <a:endParaRPr lang="he-IL"/>
          </a:p>
        </p:txBody>
      </p:sp>
    </p:spTree>
    <p:extLst>
      <p:ext uri="{BB962C8B-B14F-4D97-AF65-F5344CB8AC3E}">
        <p14:creationId xmlns:p14="http://schemas.microsoft.com/office/powerpoint/2010/main" val="4393037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104452"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048E600-AB85-47F2-B5C7-69031BE2C5A2}" type="slidenum">
              <a:rPr lang="he-IL"/>
              <a:pPr eaLnBrk="1" hangingPunct="1"/>
              <a:t>57</a:t>
            </a:fld>
            <a:endParaRPr lang="he-IL"/>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he-IL"/>
          </a:p>
        </p:txBody>
      </p:sp>
      <p:sp>
        <p:nvSpPr>
          <p:cNvPr id="105476"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E25FD1-9FFD-4A4F-BC71-C905BEF9F324}" type="slidenum">
              <a:rPr lang="he-IL"/>
              <a:pPr eaLnBrk="1" hangingPunct="1"/>
              <a:t>58</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e-IL"/>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e-IL"/>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e-IL"/>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e-IL"/>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e-IL"/>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e-IL"/>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e-IL"/>
            </a:p>
          </p:txBody>
        </p:sp>
      </p:grpSp>
      <p:sp>
        <p:nvSpPr>
          <p:cNvPr id="5132" name="Rectangle 12"/>
          <p:cNvSpPr>
            <a:spLocks noGrp="1" noChangeArrowheads="1"/>
          </p:cNvSpPr>
          <p:nvPr>
            <p:ph type="ctrTitle"/>
          </p:nvPr>
        </p:nvSpPr>
        <p:spPr>
          <a:xfrm>
            <a:off x="990600" y="1676400"/>
            <a:ext cx="7772400" cy="1462088"/>
          </a:xfrm>
        </p:spPr>
        <p:txBody>
          <a:bodyPr/>
          <a:lstStyle>
            <a:lvl1pPr>
              <a:defRPr/>
            </a:lvl1pPr>
          </a:lstStyle>
          <a:p>
            <a:pPr lvl="0"/>
            <a:r>
              <a:rPr lang="he-IL" noProof="0"/>
              <a:t>לחץ כדי לערוך סגנון כותרת של תבנית בסיס</a:t>
            </a:r>
          </a:p>
        </p:txBody>
      </p:sp>
      <p:sp>
        <p:nvSpPr>
          <p:cNvPr id="513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he-IL" noProof="0"/>
              <a:t>לחץ כדי לערוך סגנון כותרת משנה של תבנית בסיס</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EA157720-7144-4637-8B7E-0A18DBBBF616}" type="slidenum">
              <a:rPr lang="he-IL"/>
              <a:pPr>
                <a:defRPr/>
              </a:pPr>
              <a:t>‹#›</a:t>
            </a:fld>
            <a:endParaRPr lang="en-US"/>
          </a:p>
        </p:txBody>
      </p:sp>
    </p:spTree>
    <p:extLst>
      <p:ext uri="{BB962C8B-B14F-4D97-AF65-F5344CB8AC3E}">
        <p14:creationId xmlns:p14="http://schemas.microsoft.com/office/powerpoint/2010/main" val="582147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19C69C3-6216-4BA0-B57B-335005C1E667}" type="slidenum">
              <a:rPr lang="he-IL"/>
              <a:pPr>
                <a:defRPr/>
              </a:pPr>
              <a:t>‹#›</a:t>
            </a:fld>
            <a:endParaRPr lang="en-US"/>
          </a:p>
        </p:txBody>
      </p:sp>
    </p:spTree>
    <p:extLst>
      <p:ext uri="{BB962C8B-B14F-4D97-AF65-F5344CB8AC3E}">
        <p14:creationId xmlns:p14="http://schemas.microsoft.com/office/powerpoint/2010/main" val="2814322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e-IL"/>
              <a:t>לחץ כדי לערוך סגנונות טקסט של תבנית בסיס</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28665E26-5B59-4019-8DFC-B729F96AF290}" type="slidenum">
              <a:rPr lang="he-IL"/>
              <a:pPr>
                <a:defRPr/>
              </a:pPr>
              <a:t>‹#›</a:t>
            </a:fld>
            <a:endParaRPr lang="en-US"/>
          </a:p>
        </p:txBody>
      </p:sp>
    </p:spTree>
    <p:extLst>
      <p:ext uri="{BB962C8B-B14F-4D97-AF65-F5344CB8AC3E}">
        <p14:creationId xmlns:p14="http://schemas.microsoft.com/office/powerpoint/2010/main" val="987163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2FA14FA7-5869-429C-A317-76D4AADF8EE0}" type="slidenum">
              <a:rPr lang="he-IL"/>
              <a:pPr>
                <a:defRPr/>
              </a:pPr>
              <a:t>‹#›</a:t>
            </a:fld>
            <a:endParaRPr lang="en-US"/>
          </a:p>
        </p:txBody>
      </p:sp>
    </p:spTree>
    <p:extLst>
      <p:ext uri="{BB962C8B-B14F-4D97-AF65-F5344CB8AC3E}">
        <p14:creationId xmlns:p14="http://schemas.microsoft.com/office/powerpoint/2010/main" val="1035126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143000"/>
          </a:xfrm>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A1D6E9EF-82AB-4EDC-A68B-7E5687FECC56}" type="slidenum">
              <a:rPr lang="he-IL"/>
              <a:pPr>
                <a:defRPr/>
              </a:pPr>
              <a:t>‹#›</a:t>
            </a:fld>
            <a:endParaRPr lang="en-US"/>
          </a:p>
        </p:txBody>
      </p:sp>
    </p:spTree>
    <p:extLst>
      <p:ext uri="{BB962C8B-B14F-4D97-AF65-F5344CB8AC3E}">
        <p14:creationId xmlns:p14="http://schemas.microsoft.com/office/powerpoint/2010/main" val="2003703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A67D7192-E77B-49D8-86CE-373A4E530BBC}" type="slidenum">
              <a:rPr lang="he-IL"/>
              <a:pPr>
                <a:defRPr/>
              </a:pPr>
              <a:t>‹#›</a:t>
            </a:fld>
            <a:endParaRPr lang="en-US"/>
          </a:p>
        </p:txBody>
      </p:sp>
    </p:spTree>
    <p:extLst>
      <p:ext uri="{BB962C8B-B14F-4D97-AF65-F5344CB8AC3E}">
        <p14:creationId xmlns:p14="http://schemas.microsoft.com/office/powerpoint/2010/main" val="1247246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47C7DBF1-5923-4E1A-B7D2-5088F35394B5}" type="slidenum">
              <a:rPr lang="he-IL"/>
              <a:pPr>
                <a:defRPr/>
              </a:pPr>
              <a:t>‹#›</a:t>
            </a:fld>
            <a:endParaRPr lang="en-US"/>
          </a:p>
        </p:txBody>
      </p:sp>
    </p:spTree>
    <p:extLst>
      <p:ext uri="{BB962C8B-B14F-4D97-AF65-F5344CB8AC3E}">
        <p14:creationId xmlns:p14="http://schemas.microsoft.com/office/powerpoint/2010/main" val="3638359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04C064E9-447A-4847-938D-E004B58CA4DB}" type="slidenum">
              <a:rPr lang="he-IL"/>
              <a:pPr>
                <a:defRPr/>
              </a:pPr>
              <a:t>‹#›</a:t>
            </a:fld>
            <a:endParaRPr lang="en-US"/>
          </a:p>
        </p:txBody>
      </p:sp>
    </p:spTree>
    <p:extLst>
      <p:ext uri="{BB962C8B-B14F-4D97-AF65-F5344CB8AC3E}">
        <p14:creationId xmlns:p14="http://schemas.microsoft.com/office/powerpoint/2010/main" val="4062679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F2AD605C-56B0-41DA-8366-5A3D4654933F}" type="slidenum">
              <a:rPr lang="he-IL"/>
              <a:pPr>
                <a:defRPr/>
              </a:pPr>
              <a:t>‹#›</a:t>
            </a:fld>
            <a:endParaRPr lang="en-US"/>
          </a:p>
        </p:txBody>
      </p:sp>
    </p:spTree>
    <p:extLst>
      <p:ext uri="{BB962C8B-B14F-4D97-AF65-F5344CB8AC3E}">
        <p14:creationId xmlns:p14="http://schemas.microsoft.com/office/powerpoint/2010/main" val="1099801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B1F2C00-E169-4349-B889-75F0A1011B8B}" type="slidenum">
              <a:rPr lang="he-IL"/>
              <a:pPr>
                <a:defRPr/>
              </a:pPr>
              <a:t>‹#›</a:t>
            </a:fld>
            <a:endParaRPr lang="en-US"/>
          </a:p>
        </p:txBody>
      </p:sp>
    </p:spTree>
    <p:extLst>
      <p:ext uri="{BB962C8B-B14F-4D97-AF65-F5344CB8AC3E}">
        <p14:creationId xmlns:p14="http://schemas.microsoft.com/office/powerpoint/2010/main" val="690191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7004050" y="214313"/>
            <a:ext cx="1951038" cy="5918200"/>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1150938" y="214313"/>
            <a:ext cx="5700712" cy="591820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1AF09F31-1C5A-4B73-AF9E-9D49AEE0F1F9}" type="slidenum">
              <a:rPr lang="he-IL"/>
              <a:pPr>
                <a:defRPr/>
              </a:pPr>
              <a:t>‹#›</a:t>
            </a:fld>
            <a:endParaRPr lang="en-US"/>
          </a:p>
        </p:txBody>
      </p:sp>
    </p:spTree>
    <p:extLst>
      <p:ext uri="{BB962C8B-B14F-4D97-AF65-F5344CB8AC3E}">
        <p14:creationId xmlns:p14="http://schemas.microsoft.com/office/powerpoint/2010/main" val="1373791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en-US" sz="2400"/>
          </a:p>
        </p:txBody>
      </p:sp>
      <p:sp>
        <p:nvSpPr>
          <p:cNvPr id="102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en-US" sz="2400"/>
          </a:p>
        </p:txBody>
      </p:sp>
      <p:sp>
        <p:nvSpPr>
          <p:cNvPr id="1028"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en-US" sz="2400"/>
          </a:p>
        </p:txBody>
      </p:sp>
      <p:sp>
        <p:nvSpPr>
          <p:cNvPr id="102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en-US" sz="2400"/>
          </a:p>
        </p:txBody>
      </p:sp>
      <p:sp>
        <p:nvSpPr>
          <p:cNvPr id="103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en-US" sz="2400"/>
          </a:p>
        </p:txBody>
      </p:sp>
      <p:sp>
        <p:nvSpPr>
          <p:cNvPr id="1031"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en-US" sz="2400"/>
          </a:p>
        </p:txBody>
      </p:sp>
      <p:sp>
        <p:nvSpPr>
          <p:cNvPr id="103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en-US" sz="2400"/>
          </a:p>
        </p:txBody>
      </p:sp>
      <p:sp>
        <p:nvSpPr>
          <p:cNvPr id="1033"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he-IL"/>
              <a:t>לחץ כדי לערוך סגנון כותרת של תבנית בסיס</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107"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a:defRPr sz="1400" smtClean="0"/>
            </a:lvl1pPr>
          </a:lstStyle>
          <a:p>
            <a:pPr>
              <a:defRPr/>
            </a:pPr>
            <a:endParaRPr lang="en-US"/>
          </a:p>
        </p:txBody>
      </p:sp>
      <p:sp>
        <p:nvSpPr>
          <p:cNvPr id="4108"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a:defRPr sz="1400" smtClean="0"/>
            </a:lvl1pPr>
          </a:lstStyle>
          <a:p>
            <a:pPr>
              <a:defRPr/>
            </a:pPr>
            <a:endParaRPr lang="en-US"/>
          </a:p>
        </p:txBody>
      </p:sp>
      <p:sp>
        <p:nvSpPr>
          <p:cNvPr id="4109"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0">
              <a:defRPr sz="1400" smtClean="0"/>
            </a:lvl1pPr>
          </a:lstStyle>
          <a:p>
            <a:pPr>
              <a:defRPr/>
            </a:pPr>
            <a:fld id="{5348787E-5A62-43F7-AFEC-FA7226C9E933}" type="slidenum">
              <a:rPr lang="he-IL"/>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0" fontAlgn="base" hangingPunct="0">
        <a:spcBef>
          <a:spcPct val="0"/>
        </a:spcBef>
        <a:spcAft>
          <a:spcPct val="0"/>
        </a:spcAft>
        <a:defRPr sz="4400">
          <a:solidFill>
            <a:schemeClr val="tx2"/>
          </a:solidFill>
          <a:latin typeface="+mj-lt"/>
          <a:ea typeface="+mj-ea"/>
          <a:cs typeface="+mj-cs"/>
        </a:defRPr>
      </a:lvl1pPr>
      <a:lvl2pPr algn="l" rtl="1" eaLnBrk="0" fontAlgn="base" hangingPunct="0">
        <a:spcBef>
          <a:spcPct val="0"/>
        </a:spcBef>
        <a:spcAft>
          <a:spcPct val="0"/>
        </a:spcAft>
        <a:defRPr sz="4400">
          <a:solidFill>
            <a:schemeClr val="tx2"/>
          </a:solidFill>
          <a:latin typeface="Tahoma" pitchFamily="34" charset="0"/>
          <a:cs typeface="Arial" pitchFamily="34" charset="0"/>
        </a:defRPr>
      </a:lvl2pPr>
      <a:lvl3pPr algn="l" rtl="1" eaLnBrk="0" fontAlgn="base" hangingPunct="0">
        <a:spcBef>
          <a:spcPct val="0"/>
        </a:spcBef>
        <a:spcAft>
          <a:spcPct val="0"/>
        </a:spcAft>
        <a:defRPr sz="4400">
          <a:solidFill>
            <a:schemeClr val="tx2"/>
          </a:solidFill>
          <a:latin typeface="Tahoma" pitchFamily="34" charset="0"/>
          <a:cs typeface="Arial" pitchFamily="34" charset="0"/>
        </a:defRPr>
      </a:lvl3pPr>
      <a:lvl4pPr algn="l" rtl="1" eaLnBrk="0" fontAlgn="base" hangingPunct="0">
        <a:spcBef>
          <a:spcPct val="0"/>
        </a:spcBef>
        <a:spcAft>
          <a:spcPct val="0"/>
        </a:spcAft>
        <a:defRPr sz="4400">
          <a:solidFill>
            <a:schemeClr val="tx2"/>
          </a:solidFill>
          <a:latin typeface="Tahoma" pitchFamily="34" charset="0"/>
          <a:cs typeface="Arial" pitchFamily="34" charset="0"/>
        </a:defRPr>
      </a:lvl4pPr>
      <a:lvl5pPr algn="l" rtl="1" eaLnBrk="0" fontAlgn="base" hangingPunct="0">
        <a:spcBef>
          <a:spcPct val="0"/>
        </a:spcBef>
        <a:spcAft>
          <a:spcPct val="0"/>
        </a:spcAft>
        <a:defRPr sz="4400">
          <a:solidFill>
            <a:schemeClr val="tx2"/>
          </a:solidFill>
          <a:latin typeface="Tahoma" pitchFamily="34" charset="0"/>
          <a:cs typeface="Arial" pitchFamily="34" charset="0"/>
        </a:defRPr>
      </a:lvl5pPr>
      <a:lvl6pPr marL="457200" algn="l" rtl="1" fontAlgn="base">
        <a:spcBef>
          <a:spcPct val="0"/>
        </a:spcBef>
        <a:spcAft>
          <a:spcPct val="0"/>
        </a:spcAft>
        <a:defRPr sz="4400">
          <a:solidFill>
            <a:schemeClr val="tx2"/>
          </a:solidFill>
          <a:latin typeface="Tahoma" pitchFamily="34" charset="0"/>
          <a:cs typeface="Arial" pitchFamily="34" charset="0"/>
        </a:defRPr>
      </a:lvl6pPr>
      <a:lvl7pPr marL="914400" algn="l" rtl="1" fontAlgn="base">
        <a:spcBef>
          <a:spcPct val="0"/>
        </a:spcBef>
        <a:spcAft>
          <a:spcPct val="0"/>
        </a:spcAft>
        <a:defRPr sz="4400">
          <a:solidFill>
            <a:schemeClr val="tx2"/>
          </a:solidFill>
          <a:latin typeface="Tahoma" pitchFamily="34" charset="0"/>
          <a:cs typeface="Arial" pitchFamily="34" charset="0"/>
        </a:defRPr>
      </a:lvl7pPr>
      <a:lvl8pPr marL="1371600" algn="l" rtl="1" fontAlgn="base">
        <a:spcBef>
          <a:spcPct val="0"/>
        </a:spcBef>
        <a:spcAft>
          <a:spcPct val="0"/>
        </a:spcAft>
        <a:defRPr sz="4400">
          <a:solidFill>
            <a:schemeClr val="tx2"/>
          </a:solidFill>
          <a:latin typeface="Tahoma" pitchFamily="34" charset="0"/>
          <a:cs typeface="Arial" pitchFamily="34" charset="0"/>
        </a:defRPr>
      </a:lvl8pPr>
      <a:lvl9pPr marL="1828800" algn="l" rtl="1" fontAlgn="base">
        <a:spcBef>
          <a:spcPct val="0"/>
        </a:spcBef>
        <a:spcAft>
          <a:spcPct val="0"/>
        </a:spcAft>
        <a:defRPr sz="4400">
          <a:solidFill>
            <a:schemeClr val="tx2"/>
          </a:solidFill>
          <a:latin typeface="Tahoma" pitchFamily="34" charset="0"/>
          <a:cs typeface="Arial" pitchFamily="34" charset="0"/>
        </a:defRPr>
      </a:lvl9pPr>
    </p:titleStyle>
    <p:bodyStyle>
      <a:lvl1pPr marL="342900" indent="-342900" algn="r" rtl="1"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r" rtl="1"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r" rtl="1"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r" rtl="1"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r" rtl="1"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r" rtl="1"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r" rtl="1"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r" rtl="1"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r" rtl="1"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he-IL"/>
              <a:t>נבחרים – מעמדם זכויותיהם וחובותיהם</a:t>
            </a:r>
            <a:endParaRPr lang="en-US"/>
          </a:p>
        </p:txBody>
      </p:sp>
      <p:sp>
        <p:nvSpPr>
          <p:cNvPr id="3075" name="Rectangle 3"/>
          <p:cNvSpPr>
            <a:spLocks noGrp="1" noChangeArrowheads="1"/>
          </p:cNvSpPr>
          <p:nvPr>
            <p:ph type="subTitle" idx="1"/>
          </p:nvPr>
        </p:nvSpPr>
        <p:spPr>
          <a:xfrm>
            <a:off x="1371600" y="3886200"/>
            <a:ext cx="6400800" cy="2135188"/>
          </a:xfrm>
        </p:spPr>
        <p:txBody>
          <a:bodyPr/>
          <a:lstStyle/>
          <a:p>
            <a:pPr eaLnBrk="1" hangingPunct="1"/>
            <a:r>
              <a:rPr lang="he-IL"/>
              <a:t>קורס חשבים מלווים</a:t>
            </a:r>
          </a:p>
          <a:p>
            <a:pPr eaLnBrk="1" hangingPunct="1"/>
            <a:r>
              <a:rPr lang="he-IL" sz="2000"/>
              <a:t>י"א שבט תשע"ו – 21/1/2016</a:t>
            </a:r>
          </a:p>
          <a:p>
            <a:pPr eaLnBrk="1" hangingPunct="1"/>
            <a:endParaRPr lang="he-IL" sz="2000"/>
          </a:p>
          <a:p>
            <a:pPr eaLnBrk="1" hangingPunct="1"/>
            <a:r>
              <a:rPr lang="he-IL" sz="2000"/>
              <a:t>מגישה: מרגלית בוטרמן, עו"ד</a:t>
            </a:r>
          </a:p>
          <a:p>
            <a:pPr eaLnBrk="1" hangingPunct="1"/>
            <a:r>
              <a:rPr lang="he-IL" sz="2000"/>
              <a:t>(ממונה)(יעוץ משפטי)</a:t>
            </a:r>
          </a:p>
          <a:p>
            <a:pPr eaLnBrk="1" hangingPunct="1"/>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כותרת 1"/>
          <p:cNvSpPr>
            <a:spLocks noGrp="1"/>
          </p:cNvSpPr>
          <p:nvPr>
            <p:ph type="title"/>
          </p:nvPr>
        </p:nvSpPr>
        <p:spPr/>
        <p:txBody>
          <a:bodyPr/>
          <a:lstStyle/>
          <a:p>
            <a:pPr eaLnBrk="1" hangingPunct="1"/>
            <a:r>
              <a:rPr lang="he-IL"/>
              <a:t>נושאים לדיון</a:t>
            </a:r>
          </a:p>
        </p:txBody>
      </p:sp>
      <p:sp>
        <p:nvSpPr>
          <p:cNvPr id="4099" name="מציין מיקום תוכן 2"/>
          <p:cNvSpPr>
            <a:spLocks noGrp="1"/>
          </p:cNvSpPr>
          <p:nvPr>
            <p:ph idx="1"/>
          </p:nvPr>
        </p:nvSpPr>
        <p:spPr>
          <a:xfrm>
            <a:off x="1182688" y="1773238"/>
            <a:ext cx="7772400" cy="5040312"/>
          </a:xfrm>
        </p:spPr>
        <p:txBody>
          <a:bodyPr/>
          <a:lstStyle/>
          <a:p>
            <a:pPr eaLnBrk="1" hangingPunct="1"/>
            <a:r>
              <a:rPr lang="he-IL"/>
              <a:t>מינוי ראש רשות</a:t>
            </a:r>
          </a:p>
          <a:p>
            <a:pPr eaLnBrk="1" hangingPunct="1"/>
            <a:r>
              <a:rPr lang="he-IL"/>
              <a:t>מינוי סגני ראש מועצה</a:t>
            </a:r>
          </a:p>
          <a:p>
            <a:pPr lvl="1" eaLnBrk="1" hangingPunct="1"/>
            <a:r>
              <a:rPr lang="he-IL"/>
              <a:t>חלוקת סמכויות</a:t>
            </a:r>
          </a:p>
          <a:p>
            <a:pPr lvl="1" eaLnBrk="1" hangingPunct="1"/>
            <a:r>
              <a:rPr lang="he-IL"/>
              <a:t>מספר סגנים </a:t>
            </a:r>
          </a:p>
          <a:p>
            <a:pPr eaLnBrk="1" hangingPunct="1"/>
            <a:r>
              <a:rPr lang="he-IL"/>
              <a:t>זכאות לשכר של ראש רשות</a:t>
            </a:r>
          </a:p>
          <a:p>
            <a:pPr eaLnBrk="1" hangingPunct="1"/>
            <a:r>
              <a:rPr lang="he-IL"/>
              <a:t>זכאות לשכר של סגנים</a:t>
            </a:r>
          </a:p>
          <a:p>
            <a:pPr eaLnBrk="1" hangingPunct="1">
              <a:buClr>
                <a:srgbClr val="3333CC"/>
              </a:buClr>
            </a:pPr>
            <a:r>
              <a:rPr lang="he-IL">
                <a:solidFill>
                  <a:srgbClr val="000000"/>
                </a:solidFill>
              </a:rPr>
              <a:t>חילופי סגנים – </a:t>
            </a:r>
          </a:p>
          <a:p>
            <a:pPr lvl="1" eaLnBrk="1" hangingPunct="1">
              <a:buClr>
                <a:srgbClr val="FF0000"/>
              </a:buClr>
            </a:pPr>
            <a:r>
              <a:rPr lang="he-IL">
                <a:solidFill>
                  <a:srgbClr val="000000"/>
                </a:solidFill>
              </a:rPr>
              <a:t>רוטציה</a:t>
            </a:r>
          </a:p>
          <a:p>
            <a:pPr lvl="1" eaLnBrk="1" hangingPunct="1">
              <a:buClr>
                <a:srgbClr val="FF0000"/>
              </a:buClr>
            </a:pPr>
            <a:r>
              <a:rPr lang="he-IL">
                <a:solidFill>
                  <a:srgbClr val="000000"/>
                </a:solidFill>
              </a:rPr>
              <a:t>הדחה או התפטרות</a:t>
            </a:r>
          </a:p>
          <a:p>
            <a:pPr lvl="1" eaLnBrk="1" hangingPunct="1">
              <a:buClr>
                <a:srgbClr val="FF0000"/>
              </a:buClr>
            </a:pPr>
            <a:endParaRPr lang="he-IL">
              <a:solidFill>
                <a:srgbClr val="000000"/>
              </a:solidFill>
            </a:endParaRPr>
          </a:p>
          <a:p>
            <a:pPr eaLnBrk="1" hangingPunct="1"/>
            <a:endParaRPr lang="he-IL"/>
          </a:p>
          <a:p>
            <a:pPr lvl="1" eaLnBrk="1" hangingPunct="1"/>
            <a:endParaRPr lang="he-I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כותרת 1"/>
          <p:cNvSpPr>
            <a:spLocks noGrp="1"/>
          </p:cNvSpPr>
          <p:nvPr>
            <p:ph type="title"/>
          </p:nvPr>
        </p:nvSpPr>
        <p:spPr/>
        <p:txBody>
          <a:bodyPr/>
          <a:lstStyle/>
          <a:p>
            <a:pPr eaLnBrk="1" hangingPunct="1"/>
            <a:endParaRPr lang="he-IL"/>
          </a:p>
        </p:txBody>
      </p:sp>
      <p:sp>
        <p:nvSpPr>
          <p:cNvPr id="5123" name="מציין מיקום תוכן 2"/>
          <p:cNvSpPr>
            <a:spLocks noGrp="1"/>
          </p:cNvSpPr>
          <p:nvPr>
            <p:ph idx="1"/>
          </p:nvPr>
        </p:nvSpPr>
        <p:spPr/>
        <p:txBody>
          <a:bodyPr/>
          <a:lstStyle/>
          <a:p>
            <a:pPr eaLnBrk="1" hangingPunct="1">
              <a:buClr>
                <a:srgbClr val="3333CC"/>
              </a:buClr>
            </a:pPr>
            <a:r>
              <a:rPr lang="he-IL">
                <a:solidFill>
                  <a:srgbClr val="000000"/>
                </a:solidFill>
              </a:rPr>
              <a:t>תנאים נילווים לשכר </a:t>
            </a:r>
          </a:p>
          <a:p>
            <a:pPr lvl="1" eaLnBrk="1" hangingPunct="1">
              <a:buClr>
                <a:srgbClr val="FF0000"/>
              </a:buClr>
            </a:pPr>
            <a:r>
              <a:rPr lang="he-IL">
                <a:solidFill>
                  <a:srgbClr val="000000"/>
                </a:solidFill>
              </a:rPr>
              <a:t>רכב</a:t>
            </a:r>
          </a:p>
          <a:p>
            <a:pPr lvl="1" eaLnBrk="1" hangingPunct="1"/>
            <a:r>
              <a:rPr lang="he-IL"/>
              <a:t>אש"ל</a:t>
            </a:r>
          </a:p>
          <a:p>
            <a:pPr lvl="1" eaLnBrk="1" hangingPunct="1"/>
            <a:r>
              <a:rPr lang="he-IL"/>
              <a:t>טלפון קווי ונייד</a:t>
            </a:r>
          </a:p>
          <a:p>
            <a:pPr lvl="1" eaLnBrk="1" hangingPunct="1"/>
            <a:r>
              <a:rPr lang="he-IL"/>
              <a:t>ביגוד</a:t>
            </a:r>
          </a:p>
          <a:p>
            <a:pPr lvl="1" eaLnBrk="1" hangingPunct="1"/>
            <a:r>
              <a:rPr lang="he-IL"/>
              <a:t>השתתפות במתנות</a:t>
            </a:r>
          </a:p>
          <a:p>
            <a:pPr lvl="1" eaLnBrk="1" hangingPunct="1"/>
            <a:r>
              <a:rPr lang="he-IL"/>
              <a:t>חופשה שנתית</a:t>
            </a:r>
          </a:p>
          <a:p>
            <a:pPr lvl="1" eaLnBrk="1" hangingPunct="1"/>
            <a:r>
              <a:rPr lang="he-IL"/>
              <a:t>השתתפות בשכר לימוד</a:t>
            </a:r>
          </a:p>
          <a:p>
            <a:pPr lvl="1" eaLnBrk="1" hangingPunct="1"/>
            <a:endParaRPr lang="he-I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כותרת 1"/>
          <p:cNvSpPr>
            <a:spLocks noGrp="1"/>
          </p:cNvSpPr>
          <p:nvPr>
            <p:ph type="title"/>
          </p:nvPr>
        </p:nvSpPr>
        <p:spPr/>
        <p:txBody>
          <a:bodyPr/>
          <a:lstStyle/>
          <a:p>
            <a:pPr eaLnBrk="1" hangingPunct="1"/>
            <a:endParaRPr lang="he-IL"/>
          </a:p>
        </p:txBody>
      </p:sp>
      <p:sp>
        <p:nvSpPr>
          <p:cNvPr id="6147" name="מציין מיקום תוכן 2"/>
          <p:cNvSpPr>
            <a:spLocks noGrp="1"/>
          </p:cNvSpPr>
          <p:nvPr>
            <p:ph idx="1"/>
          </p:nvPr>
        </p:nvSpPr>
        <p:spPr/>
        <p:txBody>
          <a:bodyPr/>
          <a:lstStyle/>
          <a:p>
            <a:pPr eaLnBrk="1" hangingPunct="1"/>
            <a:r>
              <a:rPr lang="he-IL"/>
              <a:t>זכויות סגנים בתואר</a:t>
            </a:r>
          </a:p>
          <a:p>
            <a:pPr eaLnBrk="1" hangingPunct="1"/>
            <a:r>
              <a:rPr lang="he-IL"/>
              <a:t>חובת הגשת הצהרת הון</a:t>
            </a:r>
          </a:p>
          <a:p>
            <a:pPr eaLnBrk="1" hangingPunct="1"/>
            <a:r>
              <a:rPr lang="he-IL"/>
              <a:t>עבודה נוספת</a:t>
            </a:r>
          </a:p>
          <a:p>
            <a:pPr eaLnBrk="1" hangingPunct="1"/>
            <a:r>
              <a:rPr lang="he-IL"/>
              <a:t>סיום כהונת ראש רשות</a:t>
            </a:r>
          </a:p>
          <a:p>
            <a:pPr eaLnBrk="1" hangingPunct="1"/>
            <a:r>
              <a:rPr lang="he-IL"/>
              <a:t>סיום כהונת סגן</a:t>
            </a:r>
          </a:p>
          <a:p>
            <a:pPr eaLnBrk="1" hangingPunct="1"/>
            <a:endParaRPr lang="he-IL"/>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he-IL"/>
              <a:t>מינוי ראש רשות</a:t>
            </a:r>
            <a:endParaRPr lang="en-US"/>
          </a:p>
        </p:txBody>
      </p:sp>
      <p:sp>
        <p:nvSpPr>
          <p:cNvPr id="7171" name="Rectangle 3"/>
          <p:cNvSpPr>
            <a:spLocks noGrp="1" noChangeArrowheads="1"/>
          </p:cNvSpPr>
          <p:nvPr>
            <p:ph type="body" idx="1"/>
          </p:nvPr>
        </p:nvSpPr>
        <p:spPr/>
        <p:txBody>
          <a:bodyPr/>
          <a:lstStyle/>
          <a:p>
            <a:pPr eaLnBrk="1" hangingPunct="1">
              <a:lnSpc>
                <a:spcPct val="90000"/>
              </a:lnSpc>
            </a:pPr>
            <a:r>
              <a:rPr lang="he-IL"/>
              <a:t>ראש רשות מתמנה בבחירות אישיות, חשאיות, לאחר שבבחירות קיבל את מירב הקולות ומעל ל-40% מהקולות הכשרים.</a:t>
            </a:r>
          </a:p>
          <a:p>
            <a:pPr eaLnBrk="1" hangingPunct="1">
              <a:lnSpc>
                <a:spcPct val="90000"/>
              </a:lnSpc>
            </a:pPr>
            <a:r>
              <a:rPr lang="he-IL"/>
              <a:t>ראש הרשות נכנס לתפקידו 21 יום לאחר יום הבחירות, שבה נבחר.</a:t>
            </a:r>
          </a:p>
          <a:p>
            <a:pPr eaLnBrk="1" hangingPunct="1">
              <a:lnSpc>
                <a:spcPct val="90000"/>
              </a:lnSpc>
            </a:pPr>
            <a:r>
              <a:rPr lang="he-IL"/>
              <a:t>במקרים מסויימים יתכן סיבוב שני של בחירות לראשות המועצה בלבד.</a:t>
            </a:r>
          </a:p>
          <a:p>
            <a:pPr eaLnBrk="1" hangingPunct="1">
              <a:lnSpc>
                <a:spcPct val="90000"/>
              </a:lnSpc>
            </a:pPr>
            <a:r>
              <a:rPr lang="he-IL" sz="2000"/>
              <a:t>סעיף 9 לחוק הרשויות המקומיות (בחירת ראש הרשות וסגניו וכהונתם), התשל"ה – 1975 (להלן: חוק בחירת ראש הרשות)</a:t>
            </a:r>
            <a:endParaRPr lang="en-US"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he-IL"/>
              <a:t>מינוי סגני ראש המועצה</a:t>
            </a:r>
            <a:endParaRPr lang="en-US"/>
          </a:p>
        </p:txBody>
      </p:sp>
      <p:sp>
        <p:nvSpPr>
          <p:cNvPr id="8195" name="Rectangle 3"/>
          <p:cNvSpPr>
            <a:spLocks noGrp="1" noChangeArrowheads="1"/>
          </p:cNvSpPr>
          <p:nvPr>
            <p:ph type="body" idx="1"/>
          </p:nvPr>
        </p:nvSpPr>
        <p:spPr>
          <a:xfrm>
            <a:off x="1182688" y="2017713"/>
            <a:ext cx="7772400" cy="4579937"/>
          </a:xfrm>
        </p:spPr>
        <p:txBody>
          <a:bodyPr/>
          <a:lstStyle/>
          <a:p>
            <a:pPr eaLnBrk="1" hangingPunct="1">
              <a:lnSpc>
                <a:spcPct val="90000"/>
              </a:lnSpc>
            </a:pPr>
            <a:r>
              <a:rPr lang="he-IL"/>
              <a:t>סגני ראש המועצה מתמנים מבין חברי המועצה שמונו כדין לתפקידם.</a:t>
            </a:r>
          </a:p>
          <a:p>
            <a:pPr eaLnBrk="1" hangingPunct="1">
              <a:lnSpc>
                <a:spcPct val="90000"/>
              </a:lnSpc>
            </a:pPr>
            <a:r>
              <a:rPr lang="he-IL"/>
              <a:t>סגן ממלא מקום – מתמנה על פי הצעת ראש הרשות שאושרה בידי המועצה ברוב חבריה </a:t>
            </a:r>
            <a:r>
              <a:rPr lang="he-IL" sz="2000"/>
              <a:t>(סעיף 14 לחוק בחירת ראש רשות)</a:t>
            </a:r>
          </a:p>
          <a:p>
            <a:pPr eaLnBrk="1" hangingPunct="1">
              <a:lnSpc>
                <a:spcPct val="90000"/>
              </a:lnSpc>
            </a:pPr>
            <a:r>
              <a:rPr lang="he-IL"/>
              <a:t>סגנים נוספים – מתמנים על פי החלטת מועצה  </a:t>
            </a:r>
            <a:r>
              <a:rPr lang="he-IL" sz="2000"/>
              <a:t>(סעיף 15 לחוק בחירת ראש רשות)</a:t>
            </a:r>
          </a:p>
          <a:p>
            <a:pPr eaLnBrk="1" hangingPunct="1">
              <a:lnSpc>
                <a:spcPct val="90000"/>
              </a:lnSpc>
            </a:pPr>
            <a:r>
              <a:rPr lang="he-IL"/>
              <a:t>חשוב לציין בהצעת ההחלטה ובפרוטוקול המועצה – מי הסגן שמונה מכוח סעיף 14 ומי מונה מכוח סעיף 15.</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he-IL"/>
              <a:t>אופן מינוי סגן נוסף </a:t>
            </a:r>
            <a:r>
              <a:rPr lang="he-IL" sz="3200"/>
              <a:t>לפי סעיף 15</a:t>
            </a:r>
            <a:endParaRPr lang="en-US" sz="3200"/>
          </a:p>
        </p:txBody>
      </p:sp>
      <p:sp>
        <p:nvSpPr>
          <p:cNvPr id="9219" name="Rectangle 3"/>
          <p:cNvSpPr>
            <a:spLocks noGrp="1" noChangeArrowheads="1"/>
          </p:cNvSpPr>
          <p:nvPr>
            <p:ph type="body" idx="1"/>
          </p:nvPr>
        </p:nvSpPr>
        <p:spPr>
          <a:xfrm>
            <a:off x="1182688" y="1844675"/>
            <a:ext cx="7772400" cy="4287838"/>
          </a:xfrm>
        </p:spPr>
        <p:txBody>
          <a:bodyPr/>
          <a:lstStyle/>
          <a:p>
            <a:pPr eaLnBrk="1" hangingPunct="1">
              <a:lnSpc>
                <a:spcPct val="80000"/>
              </a:lnSpc>
            </a:pPr>
            <a:r>
              <a:rPr lang="he-IL" sz="2400"/>
              <a:t>מינוי הסגן יהיה בהצבעה גלויה.</a:t>
            </a:r>
          </a:p>
          <a:p>
            <a:pPr eaLnBrk="1" hangingPunct="1">
              <a:lnSpc>
                <a:spcPct val="80000"/>
              </a:lnSpc>
            </a:pPr>
            <a:r>
              <a:rPr lang="he-IL" sz="2400"/>
              <a:t>המועמד שקיבל למעלה ממחצית קולות כלל חברי המועצה – הוא הנבחר.</a:t>
            </a:r>
          </a:p>
          <a:p>
            <a:pPr eaLnBrk="1" hangingPunct="1">
              <a:lnSpc>
                <a:spcPct val="80000"/>
              </a:lnSpc>
            </a:pPr>
            <a:r>
              <a:rPr lang="he-IL" sz="2400"/>
              <a:t>לא קיבל שום מועמד רוב כזה – מצביעים שנית. חבר מועצה רשאי לבקש דחיית הישיבה ליום החול הבא שאחרי יום הישיבה האמורה.</a:t>
            </a:r>
          </a:p>
          <a:p>
            <a:pPr eaLnBrk="1" hangingPunct="1">
              <a:lnSpc>
                <a:spcPct val="80000"/>
              </a:lnSpc>
            </a:pPr>
            <a:r>
              <a:rPr lang="he-IL" sz="2400"/>
              <a:t>המועמד שקיבל בהצעה השניה או בהצבעה הנוספת למעלה ממחצית הקולות של חברי המועצה המצביעים – הוא הנבחר.</a:t>
            </a:r>
          </a:p>
          <a:p>
            <a:pPr eaLnBrk="1" hangingPunct="1">
              <a:lnSpc>
                <a:spcPct val="80000"/>
              </a:lnSpc>
            </a:pPr>
            <a:r>
              <a:rPr lang="he-IL" sz="2400"/>
              <a:t>לא קיבל אף מועמד למעלה ממחצית קולות הנוכחים – יצביעו בשלישית וברביעית וכו'. בהצבעה הרביעית יעמדו לבחירה רק אלו שעמדו בהצבעה השלישית, החל מההצבעה החמישית, ירד המועמד שקיבל את מספר הקולות הנמוך יותר בהצבעה הקודמת.</a:t>
            </a:r>
            <a:endParaRPr lang="en-US"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he-IL"/>
              <a:t>חלוקת הסמכויות בין סגנים ממלאי מקום</a:t>
            </a:r>
            <a:endParaRPr lang="en-US"/>
          </a:p>
        </p:txBody>
      </p:sp>
      <p:sp>
        <p:nvSpPr>
          <p:cNvPr id="10243" name="Rectangle 3"/>
          <p:cNvSpPr>
            <a:spLocks noGrp="1" noChangeArrowheads="1"/>
          </p:cNvSpPr>
          <p:nvPr>
            <p:ph type="body" idx="1"/>
          </p:nvPr>
        </p:nvSpPr>
        <p:spPr>
          <a:xfrm>
            <a:off x="1182688" y="2017713"/>
            <a:ext cx="7772400" cy="4579937"/>
          </a:xfrm>
        </p:spPr>
        <p:txBody>
          <a:bodyPr/>
          <a:lstStyle/>
          <a:p>
            <a:pPr eaLnBrk="1" hangingPunct="1"/>
            <a:r>
              <a:rPr lang="he-IL"/>
              <a:t>נעדר ראש הרשות מן הארץ או נבצר ממנו למלא את תפקידו או חדל לכהן וטרם נבחר מחליף – ימלא את מקומו הסגן לפי סעיף 14.</a:t>
            </a:r>
          </a:p>
          <a:p>
            <a:pPr lvl="1" eaLnBrk="1" hangingPunct="1"/>
            <a:r>
              <a:rPr lang="he-IL"/>
              <a:t>נבחרו שני סגנים – ימלא את מקומו מי שראש הרשות קבע, אם נבצר ממנו – הסגן השני;</a:t>
            </a:r>
          </a:p>
          <a:p>
            <a:pPr lvl="1" eaLnBrk="1" hangingPunct="1"/>
            <a:r>
              <a:rPr lang="he-IL"/>
              <a:t>לא נקבע על ידי ראש הרשות – יכהן כממלא מקום נציג הסיעה הגדולה מבין הסגנים. </a:t>
            </a:r>
          </a:p>
          <a:p>
            <a:pPr lvl="1" eaLnBrk="1" hangingPunct="1"/>
            <a:r>
              <a:rPr lang="he-IL"/>
              <a:t>היו מאותה סיעה או היה גודל סיעותיהם שווה- יכהן הקשיש מבין הסגנים.</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he-IL"/>
              <a:t>מספר הסגנים שרשות רשאית למנות – סגן ממלא מקום</a:t>
            </a:r>
            <a:endParaRPr lang="en-US"/>
          </a:p>
        </p:txBody>
      </p:sp>
      <p:sp>
        <p:nvSpPr>
          <p:cNvPr id="11267" name="Rectangle 3"/>
          <p:cNvSpPr>
            <a:spLocks noGrp="1" noChangeArrowheads="1"/>
          </p:cNvSpPr>
          <p:nvPr>
            <p:ph type="body" idx="1"/>
          </p:nvPr>
        </p:nvSpPr>
        <p:spPr>
          <a:xfrm>
            <a:off x="1182688" y="2017713"/>
            <a:ext cx="7772400" cy="4840287"/>
          </a:xfrm>
        </p:spPr>
        <p:txBody>
          <a:bodyPr/>
          <a:lstStyle/>
          <a:p>
            <a:pPr eaLnBrk="1" hangingPunct="1"/>
            <a:r>
              <a:rPr lang="he-IL"/>
              <a:t>סגן ממלא מקום (סעיף 14 לחוק)-</a:t>
            </a:r>
          </a:p>
          <a:p>
            <a:pPr lvl="1" eaLnBrk="1" hangingPunct="1"/>
            <a:r>
              <a:rPr lang="he-IL"/>
              <a:t>עד 150,000 תושבים - 		1</a:t>
            </a:r>
          </a:p>
          <a:p>
            <a:pPr lvl="1" eaLnBrk="1" hangingPunct="1"/>
            <a:r>
              <a:rPr lang="he-IL"/>
              <a:t>בין 45,000-150,000 </a:t>
            </a:r>
          </a:p>
          <a:p>
            <a:pPr lvl="1" eaLnBrk="1" hangingPunct="1">
              <a:buFont typeface="Wingdings" pitchFamily="2" charset="2"/>
              <a:buNone/>
            </a:pPr>
            <a:r>
              <a:rPr lang="he-IL"/>
              <a:t>	תושבים ברשות קולטת עליה </a:t>
            </a:r>
          </a:p>
          <a:p>
            <a:pPr lvl="1" eaLnBrk="1" hangingPunct="1">
              <a:buFont typeface="Wingdings" pitchFamily="2" charset="2"/>
              <a:buNone/>
            </a:pPr>
            <a:r>
              <a:rPr lang="he-IL"/>
              <a:t>	בנגב או בגליל	</a:t>
            </a:r>
            <a:r>
              <a:rPr lang="he-IL" sz="2000"/>
              <a:t>(לפי חוזר מנכ"ל)-</a:t>
            </a:r>
            <a:r>
              <a:rPr lang="he-IL"/>
              <a:t>		2</a:t>
            </a:r>
          </a:p>
          <a:p>
            <a:pPr lvl="1" eaLnBrk="1" hangingPunct="1"/>
            <a:r>
              <a:rPr lang="he-IL"/>
              <a:t>	מעל 150,000 תושבים -		2</a:t>
            </a:r>
          </a:p>
          <a:p>
            <a:pPr eaLnBrk="1" hangingPunct="1"/>
            <a:r>
              <a:rPr lang="he-IL"/>
              <a:t>בחירת סגן מ"מ – תוך חודשיים מהיום שראש הרשות החל לכהן או מהיום שנתפנתה משרת הסגן.</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he-IL"/>
              <a:t>מספר הסגנים שרשות רשאית למנות – סגנים נוספים</a:t>
            </a:r>
            <a:endParaRPr lang="en-US"/>
          </a:p>
        </p:txBody>
      </p:sp>
      <p:sp>
        <p:nvSpPr>
          <p:cNvPr id="12291" name="Rectangle 3"/>
          <p:cNvSpPr>
            <a:spLocks noGrp="1" noChangeArrowheads="1"/>
          </p:cNvSpPr>
          <p:nvPr>
            <p:ph type="body" idx="1"/>
          </p:nvPr>
        </p:nvSpPr>
        <p:spPr>
          <a:xfrm>
            <a:off x="1182688" y="2017713"/>
            <a:ext cx="7772400" cy="4506912"/>
          </a:xfrm>
        </p:spPr>
        <p:txBody>
          <a:bodyPr/>
          <a:lstStyle/>
          <a:p>
            <a:pPr marL="457200" lvl="1" indent="0" eaLnBrk="1" hangingPunct="1">
              <a:buNone/>
            </a:pPr>
            <a:endParaRPr lang="he-IL" sz="3200"/>
          </a:p>
          <a:p>
            <a:pPr lvl="1" eaLnBrk="1" hangingPunct="1"/>
            <a:r>
              <a:rPr lang="he-IL" sz="3200"/>
              <a:t>עד 200,000 תושבים -			2</a:t>
            </a:r>
          </a:p>
          <a:p>
            <a:pPr lvl="1" eaLnBrk="1" hangingPunct="1"/>
            <a:r>
              <a:rPr lang="he-IL" sz="3200"/>
              <a:t>בין 200,000 ל-500,000</a:t>
            </a:r>
          </a:p>
          <a:p>
            <a:pPr lvl="1" eaLnBrk="1" hangingPunct="1">
              <a:buFont typeface="Wingdings" pitchFamily="2" charset="2"/>
              <a:buNone/>
            </a:pPr>
            <a:r>
              <a:rPr lang="he-IL" sz="3200"/>
              <a:t>	תושבים	-				3</a:t>
            </a:r>
          </a:p>
          <a:p>
            <a:pPr lvl="1" eaLnBrk="1" hangingPunct="1"/>
            <a:r>
              <a:rPr lang="he-IL" sz="3200"/>
              <a:t>מעל ל-500,000 תושבים	-	4</a:t>
            </a:r>
          </a:p>
          <a:p>
            <a:pPr lvl="1" eaLnBrk="1" hangingPunct="1"/>
            <a:r>
              <a:rPr lang="he-IL" sz="3200"/>
              <a:t>בעיריית ירושלים 	-			6</a:t>
            </a:r>
          </a:p>
          <a:p>
            <a:pPr eaLnBrk="1" hangingPunct="1"/>
            <a:endParaRPr lang="he-IL" sz="3600"/>
          </a:p>
          <a:p>
            <a:pPr lvl="1" eaLnBrk="1" hangingPunct="1"/>
            <a:endParaRPr lang="en-US" sz="3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he-IL"/>
              <a:t>מנגנון קביעת מספר התושבים</a:t>
            </a:r>
            <a:endParaRPr lang="en-US"/>
          </a:p>
        </p:txBody>
      </p:sp>
      <p:sp>
        <p:nvSpPr>
          <p:cNvPr id="13315" name="Rectangle 3"/>
          <p:cNvSpPr>
            <a:spLocks noGrp="1" noChangeArrowheads="1"/>
          </p:cNvSpPr>
          <p:nvPr>
            <p:ph type="body" idx="1"/>
          </p:nvPr>
        </p:nvSpPr>
        <p:spPr>
          <a:xfrm>
            <a:off x="1182688" y="2017713"/>
            <a:ext cx="7772400" cy="4579937"/>
          </a:xfrm>
        </p:spPr>
        <p:txBody>
          <a:bodyPr/>
          <a:lstStyle/>
          <a:p>
            <a:pPr eaLnBrk="1" hangingPunct="1">
              <a:lnSpc>
                <a:spcPct val="90000"/>
              </a:lnSpc>
            </a:pPr>
            <a:r>
              <a:rPr lang="he-IL" sz="3600"/>
              <a:t>לענין מספר הסגנים וזכאותם לשכר– מספר התושבים הוא לפי מספרם בעת קביעת מספר חברי המועצה – הווה אומר מספר התושבים לפי ספר הבוחרים בבחירות האחרונות.</a:t>
            </a:r>
          </a:p>
          <a:p>
            <a:pPr eaLnBrk="1" hangingPunct="1">
              <a:lnSpc>
                <a:spcPct val="90000"/>
              </a:lnSpc>
            </a:pPr>
            <a:r>
              <a:rPr lang="he-IL" sz="3600"/>
              <a:t>לא ניתן לעדכן את מספר הסגנים הזכאים להתמנות (ו/או הזכאים לשכר) באמצע קדנציה עקב גידול במספר התושבים.</a:t>
            </a:r>
            <a:endParaRPr lang="en-US" sz="3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he-IL"/>
              <a:t>כללי הזכאות לשכר</a:t>
            </a:r>
            <a:endParaRPr lang="en-US"/>
          </a:p>
        </p:txBody>
      </p:sp>
      <p:sp>
        <p:nvSpPr>
          <p:cNvPr id="14339" name="Rectangle 3"/>
          <p:cNvSpPr>
            <a:spLocks noGrp="1" noChangeArrowheads="1"/>
          </p:cNvSpPr>
          <p:nvPr>
            <p:ph type="body" idx="1"/>
          </p:nvPr>
        </p:nvSpPr>
        <p:spPr>
          <a:xfrm>
            <a:off x="1182688" y="2017713"/>
            <a:ext cx="7772400" cy="4651375"/>
          </a:xfrm>
        </p:spPr>
        <p:txBody>
          <a:bodyPr/>
          <a:lstStyle/>
          <a:p>
            <a:pPr eaLnBrk="1" hangingPunct="1">
              <a:lnSpc>
                <a:spcPct val="90000"/>
              </a:lnSpc>
            </a:pPr>
            <a:r>
              <a:rPr lang="he-IL"/>
              <a:t>על פי סעיף 15א1 לחוק בחירת ראש רשות, "</a:t>
            </a:r>
            <a:r>
              <a:rPr lang="he-IL" b="1"/>
              <a:t>ראש רשות וסגן ראש רשות רשאים לקבל שכר ותנאי שירות מקופת הרשות המקומית, בכפוף לאישור השר ובהתאם לתנאים ולשיעורים שקבע".</a:t>
            </a:r>
          </a:p>
          <a:p>
            <a:pPr eaLnBrk="1" hangingPunct="1">
              <a:lnSpc>
                <a:spcPct val="90000"/>
              </a:lnSpc>
            </a:pPr>
            <a:r>
              <a:rPr lang="he-IL"/>
              <a:t>השר האציל את סמכותו למנכ"ל, וכללי הזכאות מתפרסמים מעת לעת בחוזרי מנכ"ל.</a:t>
            </a:r>
          </a:p>
          <a:p>
            <a:pPr eaLnBrk="1" hangingPunct="1">
              <a:lnSpc>
                <a:spcPct val="90000"/>
              </a:lnSpc>
            </a:pPr>
            <a:r>
              <a:rPr lang="he-IL" sz="2800"/>
              <a:t>נוסח זהה היה קיים עד שנת תשע"א בסעיף 129 לפקודת העיריות וסעיף 35ב לפקודת המועצות המקומיות.</a:t>
            </a:r>
            <a:endParaRPr lang="en-US"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he-IL"/>
              <a:t>זכאות ראש רשות לשכר</a:t>
            </a:r>
            <a:endParaRPr lang="en-US"/>
          </a:p>
        </p:txBody>
      </p:sp>
      <p:sp>
        <p:nvSpPr>
          <p:cNvPr id="15363" name="Rectangle 3"/>
          <p:cNvSpPr>
            <a:spLocks noGrp="1" noChangeArrowheads="1"/>
          </p:cNvSpPr>
          <p:nvPr>
            <p:ph type="body" idx="1"/>
          </p:nvPr>
        </p:nvSpPr>
        <p:spPr>
          <a:xfrm>
            <a:off x="1182688" y="2017713"/>
            <a:ext cx="7772400" cy="4435475"/>
          </a:xfrm>
        </p:spPr>
        <p:txBody>
          <a:bodyPr/>
          <a:lstStyle/>
          <a:p>
            <a:pPr eaLnBrk="1" hangingPunct="1">
              <a:lnSpc>
                <a:spcPct val="90000"/>
              </a:lnSpc>
            </a:pPr>
            <a:r>
              <a:rPr lang="he-IL"/>
              <a:t>ראש רשות זכאי לשכר בהיקף משרה מלא, מיום מינויו לתפקיד (21 יום מיום הבחירות).</a:t>
            </a:r>
          </a:p>
          <a:p>
            <a:pPr eaLnBrk="1" hangingPunct="1">
              <a:lnSpc>
                <a:spcPct val="90000"/>
              </a:lnSpc>
            </a:pPr>
            <a:r>
              <a:rPr lang="he-IL"/>
              <a:t>שכרו של ראש הרשות וכן של הסגנים משולם מקופת הרשות המקומית ובמסגרת תקציבה המאושר.</a:t>
            </a:r>
          </a:p>
          <a:p>
            <a:pPr eaLnBrk="1" hangingPunct="1">
              <a:lnSpc>
                <a:spcPct val="90000"/>
              </a:lnSpc>
            </a:pPr>
            <a:r>
              <a:rPr lang="he-IL"/>
              <a:t>ראש רשות רשאי לוותר על אחוז משכרו במסגרת תוכנית הבראה, והוא לא יהיה זכאי להשלמות בעתיד, גם אם מצבה הכספי של הרשות ישתפר.</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he-IL"/>
              <a:t>מספר הסגנים הזכאים לשכר</a:t>
            </a:r>
            <a:endParaRPr lang="en-US"/>
          </a:p>
        </p:txBody>
      </p:sp>
      <p:sp>
        <p:nvSpPr>
          <p:cNvPr id="16387" name="Rectangle 3"/>
          <p:cNvSpPr>
            <a:spLocks noGrp="1" noChangeArrowheads="1"/>
          </p:cNvSpPr>
          <p:nvPr>
            <p:ph type="body" idx="1"/>
          </p:nvPr>
        </p:nvSpPr>
        <p:spPr>
          <a:xfrm>
            <a:off x="1187450" y="1773238"/>
            <a:ext cx="7772400" cy="4751387"/>
          </a:xfrm>
        </p:spPr>
        <p:txBody>
          <a:bodyPr/>
          <a:lstStyle/>
          <a:p>
            <a:pPr eaLnBrk="1" hangingPunct="1">
              <a:lnSpc>
                <a:spcPct val="90000"/>
              </a:lnSpc>
            </a:pPr>
            <a:r>
              <a:rPr lang="he-IL"/>
              <a:t>החוק סייג את מספר הסגנים הזכאים לשכר בהתאם למספר התושבים:</a:t>
            </a:r>
          </a:p>
          <a:p>
            <a:pPr lvl="1" eaLnBrk="1" hangingPunct="1">
              <a:lnSpc>
                <a:spcPct val="90000"/>
              </a:lnSpc>
            </a:pPr>
            <a:r>
              <a:rPr lang="he-IL"/>
              <a:t>	עד 10,000 תושבים-			0</a:t>
            </a:r>
          </a:p>
          <a:p>
            <a:pPr lvl="1" eaLnBrk="1" hangingPunct="1">
              <a:lnSpc>
                <a:spcPct val="90000"/>
              </a:lnSpc>
            </a:pPr>
            <a:r>
              <a:rPr lang="he-IL"/>
              <a:t>	בין 10,001-20,000תושבים -		1</a:t>
            </a:r>
          </a:p>
          <a:p>
            <a:pPr lvl="1" eaLnBrk="1" hangingPunct="1">
              <a:lnSpc>
                <a:spcPct val="90000"/>
              </a:lnSpc>
            </a:pPr>
            <a:r>
              <a:rPr lang="he-IL"/>
              <a:t>בין 20,001-100,000 תושבים-		2</a:t>
            </a:r>
          </a:p>
          <a:p>
            <a:pPr lvl="1" eaLnBrk="1" hangingPunct="1">
              <a:lnSpc>
                <a:spcPct val="90000"/>
              </a:lnSpc>
            </a:pPr>
            <a:r>
              <a:rPr lang="he-IL"/>
              <a:t>בין 100,001-200,000 תושבים-		3</a:t>
            </a:r>
          </a:p>
          <a:p>
            <a:pPr lvl="1" eaLnBrk="1" hangingPunct="1">
              <a:lnSpc>
                <a:spcPct val="90000"/>
              </a:lnSpc>
            </a:pPr>
            <a:r>
              <a:rPr lang="he-IL"/>
              <a:t>בין 200,001-400,000 תושבים -		4</a:t>
            </a:r>
          </a:p>
          <a:p>
            <a:pPr lvl="1" eaLnBrk="1" hangingPunct="1">
              <a:lnSpc>
                <a:spcPct val="90000"/>
              </a:lnSpc>
            </a:pPr>
            <a:r>
              <a:rPr lang="he-IL"/>
              <a:t>בין 400,001-500,000 תושבים - 		5</a:t>
            </a:r>
          </a:p>
          <a:p>
            <a:pPr lvl="1" eaLnBrk="1" hangingPunct="1">
              <a:lnSpc>
                <a:spcPct val="90000"/>
              </a:lnSpc>
            </a:pPr>
            <a:r>
              <a:rPr lang="he-IL"/>
              <a:t>מעל ל-500,000 תושבים -			6</a:t>
            </a:r>
          </a:p>
          <a:p>
            <a:pPr lvl="1" eaLnBrk="1" hangingPunct="1">
              <a:lnSpc>
                <a:spcPct val="90000"/>
              </a:lnSpc>
            </a:pPr>
            <a:r>
              <a:rPr lang="he-IL"/>
              <a:t>בעיריית ירושלים-				8</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he-IL"/>
              <a:t> אישור תשלום שכר לסגן נוסף באישור המועצה והשר</a:t>
            </a:r>
            <a:endParaRPr lang="en-US"/>
          </a:p>
        </p:txBody>
      </p:sp>
      <p:sp>
        <p:nvSpPr>
          <p:cNvPr id="17411" name="Rectangle 3"/>
          <p:cNvSpPr>
            <a:spLocks noGrp="1" noChangeArrowheads="1"/>
          </p:cNvSpPr>
          <p:nvPr>
            <p:ph type="body" idx="1"/>
          </p:nvPr>
        </p:nvSpPr>
        <p:spPr>
          <a:xfrm>
            <a:off x="1182688" y="2017713"/>
            <a:ext cx="7772400" cy="4579937"/>
          </a:xfrm>
        </p:spPr>
        <p:txBody>
          <a:bodyPr/>
          <a:lstStyle/>
          <a:p>
            <a:pPr eaLnBrk="1" hangingPunct="1">
              <a:lnSpc>
                <a:spcPct val="80000"/>
              </a:lnSpc>
            </a:pPr>
            <a:r>
              <a:rPr lang="he-IL" sz="2800"/>
              <a:t>בתיקון לחוק משנת תשע"א -2011 ובהשלמתו משנת תשע"ה נקבע כי השר רשאי להתיר לראש הרשות ולמועצה ברשות מקומית שמספר תושביה עולה על 250,000 תושבים (למעט ירושלים) לאשר תשלום שכר לסגן נוסף אם היא לא מקבלת מענק איזון בשנת הגשת הבקשה, ואם בשנתיים שקדמו לבקשה לא היה לה גרעון שוטף </a:t>
            </a:r>
            <a:r>
              <a:rPr lang="he-IL" sz="1800"/>
              <a:t>כהגדרתו בסעיף 140ג לפקודת העיריות.</a:t>
            </a:r>
          </a:p>
          <a:p>
            <a:pPr eaLnBrk="1" hangingPunct="1">
              <a:lnSpc>
                <a:spcPct val="80000"/>
              </a:lnSpc>
            </a:pPr>
            <a:r>
              <a:rPr lang="he-IL" sz="2800"/>
              <a:t>השפעת התיקון הינה רק על רשויות שבהם מספר התושבים הוא בין 250,000-400,000. </a:t>
            </a:r>
            <a:endParaRPr lang="en-US" sz="2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he-IL"/>
              <a:t>הסגנים הזכאים לשכר</a:t>
            </a:r>
            <a:endParaRPr lang="en-US"/>
          </a:p>
        </p:txBody>
      </p:sp>
      <p:sp>
        <p:nvSpPr>
          <p:cNvPr id="18435" name="Rectangle 3"/>
          <p:cNvSpPr>
            <a:spLocks noGrp="1" noChangeArrowheads="1"/>
          </p:cNvSpPr>
          <p:nvPr>
            <p:ph type="body" idx="1"/>
          </p:nvPr>
        </p:nvSpPr>
        <p:spPr>
          <a:xfrm>
            <a:off x="900113" y="1844675"/>
            <a:ext cx="7920037" cy="5013325"/>
          </a:xfrm>
        </p:spPr>
        <p:txBody>
          <a:bodyPr/>
          <a:lstStyle/>
          <a:p>
            <a:pPr eaLnBrk="1" hangingPunct="1">
              <a:lnSpc>
                <a:spcPct val="80000"/>
              </a:lnSpc>
            </a:pPr>
            <a:r>
              <a:rPr lang="he-IL" sz="2800"/>
              <a:t>מבחינת הזכאות לשכר, אין הבדל בין סגן מ"מ (לפי סעיף 14) לבין סגן נוסף (לפי סעיף 15).</a:t>
            </a:r>
          </a:p>
          <a:p>
            <a:pPr eaLnBrk="1" hangingPunct="1">
              <a:lnSpc>
                <a:spcPct val="80000"/>
              </a:lnSpc>
            </a:pPr>
            <a:r>
              <a:rPr lang="he-IL" sz="2800"/>
              <a:t>תשלום השכר מותנה בהחלטת מועצה מפורשת  שמציינת את זכאות המתמנה לשכר הן בהצעת ההחלטה ובמיוחד בפרוטוקול ישיבת המועצה.</a:t>
            </a:r>
          </a:p>
          <a:p>
            <a:pPr eaLnBrk="1" hangingPunct="1">
              <a:lnSpc>
                <a:spcPct val="80000"/>
              </a:lnSpc>
            </a:pPr>
            <a:r>
              <a:rPr lang="he-IL" sz="2800"/>
              <a:t>לא יאושר תשלום שכר לסגן שלא מונה לכך במפורש בהחלטת מועצה.</a:t>
            </a:r>
          </a:p>
          <a:p>
            <a:pPr eaLnBrk="1" hangingPunct="1">
              <a:lnSpc>
                <a:spcPct val="80000"/>
              </a:lnSpc>
            </a:pPr>
            <a:r>
              <a:rPr lang="he-IL" sz="2800"/>
              <a:t>החלטת המועצה לאשר תשלום שכר לסגן ראש רשות צריכה להיות מגובה באישור תקציבי של הגזבר, וככל שמונה – גם של החשב המלווה. חוות דעתו של הגזבר לגבי יכולתה התקציבית של הרשות, היום ובעתיד הקרוב צריכה להיות מצורפת להצעת ההחלטה</a:t>
            </a:r>
            <a:r>
              <a:rPr lang="he-IL" sz="2000"/>
              <a:t>.(חוזר 1/09)</a:t>
            </a:r>
            <a:endParaRPr lang="en-US" sz="2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he-IL"/>
              <a:t>המשך</a:t>
            </a:r>
            <a:endParaRPr lang="en-US"/>
          </a:p>
        </p:txBody>
      </p:sp>
      <p:sp>
        <p:nvSpPr>
          <p:cNvPr id="19459" name="Rectangle 3"/>
          <p:cNvSpPr>
            <a:spLocks noGrp="1" noChangeArrowheads="1"/>
          </p:cNvSpPr>
          <p:nvPr>
            <p:ph type="body" idx="1"/>
          </p:nvPr>
        </p:nvSpPr>
        <p:spPr>
          <a:xfrm>
            <a:off x="1182688" y="2017713"/>
            <a:ext cx="7772400" cy="4840287"/>
          </a:xfrm>
        </p:spPr>
        <p:txBody>
          <a:bodyPr/>
          <a:lstStyle/>
          <a:p>
            <a:pPr eaLnBrk="1" hangingPunct="1">
              <a:lnSpc>
                <a:spcPct val="80000"/>
              </a:lnSpc>
            </a:pPr>
            <a:r>
              <a:rPr lang="he-IL" sz="2800"/>
              <a:t>בנוסף להחלטת מועצה מפורשת ואישור גזבר על יכולת תקציבית, חובה על המועצה לאשר האצלת סמכויות לסגן, על פי סעיף 17 לחוק, והצעת ראש הרשות.</a:t>
            </a:r>
          </a:p>
          <a:p>
            <a:pPr eaLnBrk="1" hangingPunct="1">
              <a:lnSpc>
                <a:spcPct val="80000"/>
              </a:lnSpc>
            </a:pPr>
            <a:r>
              <a:rPr lang="he-IL" sz="2800"/>
              <a:t>אי האצלת סמכויות לסגן, או לקיחת הסמכויות שהואצלו לו על ידי ראש הרשות, שוללת את זכאותו של הנבחר לשכר. </a:t>
            </a:r>
            <a:r>
              <a:rPr lang="he-IL" sz="2000"/>
              <a:t>( דנג"ץ מד"י ' ענדאן מטר, רינה פז נ' ראש עיריית כפר סבא, אלחרר נ' ראש עיריית בת ים, פרץ נ' נתיבות).</a:t>
            </a:r>
          </a:p>
          <a:p>
            <a:pPr eaLnBrk="1" hangingPunct="1">
              <a:lnSpc>
                <a:spcPct val="80000"/>
              </a:lnSpc>
            </a:pPr>
            <a:r>
              <a:rPr lang="he-IL" sz="2800"/>
              <a:t>עצם המינוי כסגן מ"מ אינו נחשב לצורך אישור האצלת סמכויות כדין ואינו מזכה את הסגן בשכר.</a:t>
            </a:r>
          </a:p>
          <a:p>
            <a:pPr eaLnBrk="1" hangingPunct="1">
              <a:lnSpc>
                <a:spcPct val="80000"/>
              </a:lnSpc>
            </a:pPr>
            <a:r>
              <a:rPr lang="he-IL" sz="2800"/>
              <a:t>האצלת סמכויות כשלעצמה אינה מזכה את חבר המועצה בשכר.</a:t>
            </a:r>
            <a:endParaRPr lang="en-US" sz="2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he-IL"/>
              <a:t>המשך</a:t>
            </a:r>
            <a:endParaRPr lang="en-US"/>
          </a:p>
        </p:txBody>
      </p:sp>
      <p:sp>
        <p:nvSpPr>
          <p:cNvPr id="20483" name="Rectangle 3"/>
          <p:cNvSpPr>
            <a:spLocks noGrp="1" noChangeArrowheads="1"/>
          </p:cNvSpPr>
          <p:nvPr>
            <p:ph type="body" idx="1"/>
          </p:nvPr>
        </p:nvSpPr>
        <p:spPr/>
        <p:txBody>
          <a:bodyPr/>
          <a:lstStyle/>
          <a:p>
            <a:pPr eaLnBrk="1" hangingPunct="1"/>
            <a:r>
              <a:rPr lang="he-IL"/>
              <a:t>לא יאושר תשלום שכר רטרואקטיבי. לפיכך אישור השכר יהיה מהיום בו נשלמו כל ההליכים הנדרשים לאישור השכר לסגן.</a:t>
            </a:r>
          </a:p>
          <a:p>
            <a:pPr eaLnBrk="1" hangingPunct="1"/>
            <a:r>
              <a:rPr lang="he-IL"/>
              <a:t>רשות המלינה את שכר עובדיה – לא יאושר לה למנות סגן ראש רשות בשכר, עקב הוכחת העדר יכולת תקציבית לעמוד בתשלום השכר.</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he-IL"/>
              <a:t>חילופי סגנים עקב הסכם רוטציה</a:t>
            </a:r>
            <a:endParaRPr lang="en-US"/>
          </a:p>
        </p:txBody>
      </p:sp>
      <p:sp>
        <p:nvSpPr>
          <p:cNvPr id="21507" name="Rectangle 3"/>
          <p:cNvSpPr>
            <a:spLocks noGrp="1" noChangeArrowheads="1"/>
          </p:cNvSpPr>
          <p:nvPr>
            <p:ph type="body" idx="1"/>
          </p:nvPr>
        </p:nvSpPr>
        <p:spPr>
          <a:xfrm>
            <a:off x="1182688" y="1844675"/>
            <a:ext cx="7772400" cy="5013325"/>
          </a:xfrm>
        </p:spPr>
        <p:txBody>
          <a:bodyPr/>
          <a:lstStyle/>
          <a:p>
            <a:pPr eaLnBrk="1" hangingPunct="1">
              <a:lnSpc>
                <a:spcPct val="90000"/>
              </a:lnSpc>
            </a:pPr>
            <a:r>
              <a:rPr lang="he-IL"/>
              <a:t>החוק מאשר לשר להגביל את יכולתם של סגני ראש הרשות בשכר להחליף כהונה ביניהם ובלבד שלא ישלול רוטציה במקרים המנויים בחוק.</a:t>
            </a:r>
          </a:p>
          <a:p>
            <a:pPr eaLnBrk="1" hangingPunct="1">
              <a:lnSpc>
                <a:spcPct val="90000"/>
              </a:lnSpc>
            </a:pPr>
            <a:r>
              <a:rPr lang="he-IL"/>
              <a:t>בחוזר המנכ"ל נקבעו המקרים בהם יאושר תשלום שכר, על אף קיומו של הסכם רוטציה:</a:t>
            </a:r>
          </a:p>
          <a:p>
            <a:pPr lvl="1" eaLnBrk="1" hangingPunct="1">
              <a:lnSpc>
                <a:spcPct val="90000"/>
              </a:lnSpc>
            </a:pPr>
            <a:r>
              <a:rPr lang="he-IL"/>
              <a:t>הסכם הרוטציה הונח על שולחן המועצה תוך 45 ימים מהיום שראש הרשות הראשון בכל תקופת כהונה החל לכהן, או ממועד חתימתו.</a:t>
            </a:r>
          </a:p>
          <a:p>
            <a:pPr lvl="1" eaLnBrk="1" hangingPunct="1">
              <a:lnSpc>
                <a:spcPct val="90000"/>
              </a:lnSpc>
            </a:pPr>
            <a:r>
              <a:rPr lang="he-IL"/>
              <a:t>הסגן הראשון כיהן 28 חודשים לפחות.</a:t>
            </a:r>
          </a:p>
          <a:p>
            <a:pPr lvl="1" eaLnBrk="1" hangingPunct="1">
              <a:lnSpc>
                <a:spcPct val="90000"/>
              </a:lnSpc>
            </a:pPr>
            <a:r>
              <a:rPr lang="he-IL"/>
              <a:t>יותר רק חילוף אחד על התקן האמור.</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he-IL"/>
              <a:t>חילופי סגנים במקרה של הדחה או התפטרות</a:t>
            </a:r>
            <a:endParaRPr lang="en-US"/>
          </a:p>
        </p:txBody>
      </p:sp>
      <p:sp>
        <p:nvSpPr>
          <p:cNvPr id="22531" name="Rectangle 3"/>
          <p:cNvSpPr>
            <a:spLocks noGrp="1" noChangeArrowheads="1"/>
          </p:cNvSpPr>
          <p:nvPr>
            <p:ph type="body" idx="1"/>
          </p:nvPr>
        </p:nvSpPr>
        <p:spPr>
          <a:xfrm>
            <a:off x="1182688" y="1916113"/>
            <a:ext cx="7772400" cy="4941887"/>
          </a:xfrm>
        </p:spPr>
        <p:txBody>
          <a:bodyPr/>
          <a:lstStyle/>
          <a:p>
            <a:pPr eaLnBrk="1" hangingPunct="1"/>
            <a:r>
              <a:rPr lang="he-IL" sz="2800"/>
              <a:t>בנוסף, קובע חוזר המנכ"ל כי במקרה שהודח סגן בשכר או התפטר מכהונתו, תהיה המועצה רשאית לאשר מינויו של סגן אחר בשכר, ובלבד שלא יותר יותר מחילופין אחד.</a:t>
            </a:r>
          </a:p>
          <a:p>
            <a:pPr eaLnBrk="1" hangingPunct="1"/>
            <a:r>
              <a:rPr lang="he-IL" sz="2800"/>
              <a:t>הסגן השני הנבחר יגיש תצהיר המאשר כי בחירתו לא נעשת על פי הסכם רוטציה שנערך לפני הבחריות לרשויות המקומיות או בסמוך לאחריהן.</a:t>
            </a:r>
          </a:p>
          <a:p>
            <a:pPr eaLnBrk="1" hangingPunct="1"/>
            <a:r>
              <a:rPr lang="he-IL" sz="2800"/>
              <a:t>החוק אינו מונע חילופי סגנים שאינם בשכר.</a:t>
            </a:r>
          </a:p>
          <a:p>
            <a:pPr eaLnBrk="1" hangingPunct="1"/>
            <a:r>
              <a:rPr lang="he-IL" sz="2800"/>
              <a:t>נדרש אישור משרד הפנים לתשלום השכר במקרה של חילופי סגנים.</a:t>
            </a:r>
            <a:endParaRPr lang="en-US"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he-IL"/>
              <a:t>שיעור שכר של ראש רשות וסגנים</a:t>
            </a:r>
            <a:endParaRPr lang="en-US"/>
          </a:p>
        </p:txBody>
      </p:sp>
      <p:sp>
        <p:nvSpPr>
          <p:cNvPr id="23555" name="Rectangle 3"/>
          <p:cNvSpPr>
            <a:spLocks noGrp="1" noChangeArrowheads="1"/>
          </p:cNvSpPr>
          <p:nvPr>
            <p:ph type="body" idx="1"/>
          </p:nvPr>
        </p:nvSpPr>
        <p:spPr>
          <a:xfrm>
            <a:off x="900113" y="1989138"/>
            <a:ext cx="7812087" cy="4618037"/>
          </a:xfrm>
        </p:spPr>
        <p:txBody>
          <a:bodyPr/>
          <a:lstStyle/>
          <a:p>
            <a:pPr eaLnBrk="1" hangingPunct="1"/>
            <a:r>
              <a:rPr lang="he-IL"/>
              <a:t>כיום קיימת טבלת שכר אחידה לראשי רשויות, הנגזרת באחוזים משכר שר (בין 100% ל-80% שכר שר) וכוללת 8 דרגות שכר.</a:t>
            </a:r>
          </a:p>
          <a:p>
            <a:pPr eaLnBrk="1" hangingPunct="1"/>
            <a:r>
              <a:rPr lang="he-IL"/>
              <a:t>הסגנים זכאים לשכר שנע בין 68.8% משכר שר ל-80% משכר שר, וכוללת 6 דרגות בלבד.</a:t>
            </a:r>
          </a:p>
          <a:p>
            <a:pPr eaLnBrk="1" hangingPunct="1"/>
            <a:r>
              <a:rPr lang="he-IL"/>
              <a:t>בעבר, היתה טבלה שקבעה 4 דרגות שכר, היא גבוהה משמעותית מהנהוג כיום, והיא רלוונטית לשיעור הגימלה של נבחרים פנסיונרים.</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he-IL"/>
              <a:t>תנאים נלווים לשכר</a:t>
            </a:r>
            <a:endParaRPr lang="en-US"/>
          </a:p>
        </p:txBody>
      </p:sp>
      <p:sp>
        <p:nvSpPr>
          <p:cNvPr id="24579" name="Rectangle 3"/>
          <p:cNvSpPr>
            <a:spLocks noGrp="1" noChangeArrowheads="1"/>
          </p:cNvSpPr>
          <p:nvPr>
            <p:ph type="body" idx="1"/>
          </p:nvPr>
        </p:nvSpPr>
        <p:spPr>
          <a:xfrm>
            <a:off x="1182688" y="2017713"/>
            <a:ext cx="7772400" cy="4435475"/>
          </a:xfrm>
        </p:spPr>
        <p:txBody>
          <a:bodyPr/>
          <a:lstStyle/>
          <a:p>
            <a:pPr eaLnBrk="1" hangingPunct="1">
              <a:lnSpc>
                <a:spcPct val="90000"/>
              </a:lnSpc>
            </a:pPr>
            <a:r>
              <a:rPr lang="he-IL"/>
              <a:t>בנוסף לשכר היסוד + תוספת היוקר, זכאים הנבחרים שנבחרו לאחר כ' בחשון תשנ"ט,או שהיה נתק כלשהו (45 ימים) בין הפסקת כהונתם בשכר לבין תחילת כהונתם החדשה – להפרשות לקופת גמל לצורך ביטוח פנסיוני ואינם זכאים לפנסיה תקציבית.</a:t>
            </a:r>
          </a:p>
          <a:p>
            <a:pPr eaLnBrk="1" hangingPunct="1">
              <a:lnSpc>
                <a:spcPct val="90000"/>
              </a:lnSpc>
            </a:pPr>
            <a:r>
              <a:rPr lang="he-IL"/>
              <a:t>כל הנבחרים בשכר זכאים להפרשה לקרן השתלמות בשיעור המקובל לעובדים -7.5% הפרשות מעסיק ו-2.5% הפרשות עובד.</a:t>
            </a: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he-IL"/>
              <a:t>תנאים נלווים לשכר ראש רשות וסגניו - רכב</a:t>
            </a:r>
            <a:endParaRPr lang="en-US"/>
          </a:p>
        </p:txBody>
      </p:sp>
      <p:sp>
        <p:nvSpPr>
          <p:cNvPr id="25603" name="Rectangle 3"/>
          <p:cNvSpPr>
            <a:spLocks noGrp="1" noChangeArrowheads="1"/>
          </p:cNvSpPr>
          <p:nvPr>
            <p:ph type="body" idx="1"/>
          </p:nvPr>
        </p:nvSpPr>
        <p:spPr>
          <a:xfrm>
            <a:off x="684213" y="1989138"/>
            <a:ext cx="8199437" cy="4221162"/>
          </a:xfrm>
        </p:spPr>
        <p:txBody>
          <a:bodyPr/>
          <a:lstStyle/>
          <a:p>
            <a:pPr marL="0" indent="0" eaLnBrk="1" hangingPunct="1">
              <a:lnSpc>
                <a:spcPct val="80000"/>
              </a:lnSpc>
              <a:buNone/>
            </a:pPr>
            <a:r>
              <a:rPr lang="he-IL" sz="2400"/>
              <a:t>על פי הנחיית מנכ"ל משרד הפנים מינואר 2016, עודכנו מחירי הרכב שרשאים לרכוש הנבחרים בשכר:</a:t>
            </a:r>
          </a:p>
          <a:p>
            <a:pPr eaLnBrk="1" hangingPunct="1">
              <a:lnSpc>
                <a:spcPct val="80000"/>
              </a:lnSpc>
            </a:pPr>
            <a:r>
              <a:rPr lang="he-IL" sz="2400"/>
              <a:t>ראש רשות שהוא גם יו"ר מרכז שלטון מקומי – עד 250,000 ₪.</a:t>
            </a:r>
          </a:p>
          <a:p>
            <a:pPr eaLnBrk="1" hangingPunct="1">
              <a:lnSpc>
                <a:spcPct val="80000"/>
              </a:lnSpc>
            </a:pPr>
            <a:r>
              <a:rPr lang="he-IL" sz="2400"/>
              <a:t>שלוש הערים הגדולות ורשויות איתנות מעל 100,000 תושבים עד 250,000 ₪.</a:t>
            </a:r>
          </a:p>
          <a:p>
            <a:pPr eaLnBrk="1" hangingPunct="1">
              <a:lnSpc>
                <a:spcPct val="80000"/>
              </a:lnSpc>
            </a:pPr>
            <a:r>
              <a:rPr lang="he-IL" sz="2400"/>
              <a:t>שאר ראשי הרשויות – עד 210,000 ₪ (כולל תוספות).</a:t>
            </a:r>
          </a:p>
          <a:p>
            <a:pPr eaLnBrk="1" hangingPunct="1">
              <a:lnSpc>
                <a:spcPct val="80000"/>
              </a:lnSpc>
            </a:pPr>
            <a:r>
              <a:rPr lang="he-IL" sz="2400"/>
              <a:t>סגן ראש רשות זכאי לרכב במחיר של עד 172,000 ₪ (כולל תוספות).</a:t>
            </a:r>
          </a:p>
          <a:p>
            <a:pPr eaLnBrk="1" hangingPunct="1">
              <a:lnSpc>
                <a:spcPct val="80000"/>
              </a:lnSpc>
            </a:pPr>
            <a:r>
              <a:rPr lang="he-IL" sz="2400"/>
              <a:t>נבחר בשכר שלו 6 ילדים ויותר עד גיל 21 זכאי לרכב 8 מקומות, שמחירו אינו עולה על 230,000 ₪ (כולל תוספות).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pPr lvl="0" eaLnBrk="1" hangingPunct="1">
              <a:lnSpc>
                <a:spcPct val="80000"/>
              </a:lnSpc>
              <a:buClr>
                <a:srgbClr val="3333CC"/>
              </a:buClr>
            </a:pPr>
            <a:r>
              <a:rPr lang="he-IL" sz="2400">
                <a:solidFill>
                  <a:srgbClr val="000000"/>
                </a:solidFill>
              </a:rPr>
              <a:t>בניגוד לעבר – כיום לא ניתן לחרוג מהסכומים הנ"ל גם לא על חשבון הנבחר.</a:t>
            </a:r>
          </a:p>
          <a:p>
            <a:pPr lvl="0" eaLnBrk="1" hangingPunct="1">
              <a:lnSpc>
                <a:spcPct val="80000"/>
              </a:lnSpc>
              <a:buClr>
                <a:srgbClr val="3333CC"/>
              </a:buClr>
            </a:pPr>
            <a:r>
              <a:rPr lang="he-IL" sz="2400">
                <a:solidFill>
                  <a:srgbClr val="000000"/>
                </a:solidFill>
              </a:rPr>
              <a:t>שווי המס ישולם על ידי הנבחר עצמו ולא יגולם על ידי הרשות המקומית.</a:t>
            </a:r>
          </a:p>
          <a:p>
            <a:pPr lvl="0" eaLnBrk="1" hangingPunct="1">
              <a:lnSpc>
                <a:spcPct val="80000"/>
              </a:lnSpc>
              <a:buClr>
                <a:srgbClr val="3333CC"/>
              </a:buClr>
            </a:pPr>
            <a:r>
              <a:rPr lang="he-IL" sz="2400">
                <a:solidFill>
                  <a:srgbClr val="000000"/>
                </a:solidFill>
              </a:rPr>
              <a:t>הרשות תחליט אם לרכוש רכב או לבצע עסקת ליסינג בהתאם לבדיקת כדאיות כלכלית. (באחריות הגזבר).</a:t>
            </a:r>
          </a:p>
          <a:p>
            <a:pPr lvl="0" eaLnBrk="1" hangingPunct="1">
              <a:lnSpc>
                <a:spcPct val="80000"/>
              </a:lnSpc>
              <a:buClr>
                <a:srgbClr val="3333CC"/>
              </a:buClr>
            </a:pPr>
            <a:r>
              <a:rPr lang="he-IL" sz="2400">
                <a:solidFill>
                  <a:srgbClr val="000000"/>
                </a:solidFill>
              </a:rPr>
              <a:t>הרשות רשאית להחליף את הרכב הצמוד לאחר 150,000 ק"מ.</a:t>
            </a:r>
          </a:p>
          <a:p>
            <a:endParaRPr lang="he-IL"/>
          </a:p>
        </p:txBody>
      </p:sp>
    </p:spTree>
    <p:extLst>
      <p:ext uri="{BB962C8B-B14F-4D97-AF65-F5344CB8AC3E}">
        <p14:creationId xmlns:p14="http://schemas.microsoft.com/office/powerpoint/2010/main" val="3896348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he-IL"/>
              <a:t>תנאים נלווים לסגן ראש רשות - רכב</a:t>
            </a:r>
            <a:endParaRPr lang="en-US"/>
          </a:p>
        </p:txBody>
      </p:sp>
      <p:sp>
        <p:nvSpPr>
          <p:cNvPr id="26627" name="Rectangle 3"/>
          <p:cNvSpPr>
            <a:spLocks noGrp="1" noChangeArrowheads="1"/>
          </p:cNvSpPr>
          <p:nvPr>
            <p:ph type="body" idx="1"/>
          </p:nvPr>
        </p:nvSpPr>
        <p:spPr>
          <a:xfrm>
            <a:off x="1258888" y="1844675"/>
            <a:ext cx="7772400" cy="4579938"/>
          </a:xfrm>
        </p:spPr>
        <p:txBody>
          <a:bodyPr/>
          <a:lstStyle/>
          <a:p>
            <a:pPr eaLnBrk="1" hangingPunct="1">
              <a:lnSpc>
                <a:spcPct val="80000"/>
              </a:lnSpc>
            </a:pPr>
            <a:r>
              <a:rPr lang="he-IL" sz="2400">
                <a:latin typeface="David" pitchFamily="34" charset="-79"/>
                <a:cs typeface="David" pitchFamily="34" charset="-79"/>
              </a:rPr>
              <a:t>ברשות בה מספר התושבים הוא בין 100,000ל-200,000 ניתן לאשר לסגן אחד – רכב צמוד.</a:t>
            </a:r>
          </a:p>
          <a:p>
            <a:pPr eaLnBrk="1" hangingPunct="1">
              <a:lnSpc>
                <a:spcPct val="80000"/>
              </a:lnSpc>
            </a:pPr>
            <a:r>
              <a:rPr lang="he-IL" sz="2400">
                <a:latin typeface="David" pitchFamily="34" charset="-79"/>
                <a:cs typeface="David" pitchFamily="34" charset="-79"/>
              </a:rPr>
              <a:t>ברשות בה מספר התושבים הוא בין 200,001 ל-400,000  ניתן לאשר לשני סגנים רכב צמוד.</a:t>
            </a:r>
          </a:p>
          <a:p>
            <a:pPr eaLnBrk="1" hangingPunct="1">
              <a:lnSpc>
                <a:spcPct val="80000"/>
              </a:lnSpc>
            </a:pPr>
            <a:r>
              <a:rPr lang="he-IL" sz="2400">
                <a:latin typeface="David" pitchFamily="34" charset="-79"/>
                <a:cs typeface="David" pitchFamily="34" charset="-79"/>
              </a:rPr>
              <a:t>ברשות בה מספר התושבים עולה על 400,001 – ניתן לאשר ל-3 סגנים רכב צמוד.</a:t>
            </a:r>
          </a:p>
          <a:p>
            <a:pPr eaLnBrk="1" hangingPunct="1">
              <a:lnSpc>
                <a:spcPct val="80000"/>
              </a:lnSpc>
            </a:pPr>
            <a:r>
              <a:rPr lang="he-IL" sz="2400">
                <a:latin typeface="David" pitchFamily="34" charset="-79"/>
                <a:cs typeface="David" pitchFamily="34" charset="-79"/>
              </a:rPr>
              <a:t>שאר הסגנים – כולל סגנים ברשות בה מספר התושבים נמוך מ-100,000 זכאים להחזר הוצאות רכב על פי דרגת ניידות ד, והוצאות משתנות בדרכים רגילות על פי התעריף שקבע החשב הכללי.</a:t>
            </a:r>
          </a:p>
          <a:p>
            <a:pPr eaLnBrk="1" hangingPunct="1">
              <a:lnSpc>
                <a:spcPct val="80000"/>
              </a:lnSpc>
            </a:pPr>
            <a:r>
              <a:rPr lang="he-IL" sz="2400">
                <a:latin typeface="David" pitchFamily="34" charset="-79"/>
                <a:cs typeface="David" pitchFamily="34" charset="-79"/>
              </a:rPr>
              <a:t>מספר הק"מ החודשי המקסימלי – לסגנים במחוזות ירושלים, ת"א, מרכז, חיפה, ודרום:באר שבע וצפונה – 2,000 ק"מ. במחוזות צפון ודרום : דרומית לבאר שבע – 3,000 ק"מ.</a:t>
            </a:r>
          </a:p>
          <a:p>
            <a:pPr eaLnBrk="1" hangingPunct="1">
              <a:lnSpc>
                <a:spcPct val="80000"/>
              </a:lnSpc>
            </a:pPr>
            <a:r>
              <a:rPr lang="he-IL" sz="2400">
                <a:latin typeface="David" pitchFamily="34" charset="-79"/>
                <a:cs typeface="David" pitchFamily="34" charset="-79"/>
              </a:rPr>
              <a:t>בסמכות המועצה לקבוע תקרה נמוכה מהאמור. </a:t>
            </a:r>
            <a:r>
              <a:rPr lang="he-IL" sz="1600"/>
              <a:t>(חוזר תנאים נילווים מאי 2004)</a:t>
            </a:r>
          </a:p>
          <a:p>
            <a:pPr eaLnBrk="1" hangingPunct="1">
              <a:lnSpc>
                <a:spcPct val="80000"/>
              </a:lnSpc>
            </a:pPr>
            <a:endParaRPr lang="en-US" sz="2000">
              <a:solidFill>
                <a:schemeClr val="hlink"/>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he-IL"/>
              <a:t>הוצאות אש"ל</a:t>
            </a:r>
            <a:endParaRPr lang="en-US"/>
          </a:p>
        </p:txBody>
      </p:sp>
      <p:sp>
        <p:nvSpPr>
          <p:cNvPr id="27651" name="Rectangle 3"/>
          <p:cNvSpPr>
            <a:spLocks noGrp="1" noChangeArrowheads="1"/>
          </p:cNvSpPr>
          <p:nvPr>
            <p:ph type="body" idx="1"/>
          </p:nvPr>
        </p:nvSpPr>
        <p:spPr>
          <a:xfrm>
            <a:off x="1182688" y="2017713"/>
            <a:ext cx="7772400" cy="4506912"/>
          </a:xfrm>
        </p:spPr>
        <p:txBody>
          <a:bodyPr/>
          <a:lstStyle/>
          <a:p>
            <a:pPr eaLnBrk="1" hangingPunct="1">
              <a:lnSpc>
                <a:spcPct val="90000"/>
              </a:lnSpc>
            </a:pPr>
            <a:r>
              <a:rPr lang="he-IL" sz="2400"/>
              <a:t>ראש רשות וסגנו רשאים לקבל אש"ל  באחד משני האופנים: </a:t>
            </a:r>
          </a:p>
          <a:p>
            <a:pPr eaLnBrk="1" hangingPunct="1">
              <a:lnSpc>
                <a:spcPct val="90000"/>
              </a:lnSpc>
            </a:pPr>
            <a:r>
              <a:rPr lang="he-IL" sz="2400"/>
              <a:t>אש"ל גלובלי – תשלום סכום חודשי קבוע בשיעור המאושר לשרים (מרץ 2015 – 1,330 ₪). </a:t>
            </a:r>
          </a:p>
          <a:p>
            <a:pPr lvl="1" eaLnBrk="1" hangingPunct="1">
              <a:lnSpc>
                <a:spcPct val="90000"/>
              </a:lnSpc>
            </a:pPr>
            <a:r>
              <a:rPr lang="he-IL" sz="1600"/>
              <a:t>התשלום חייב במס ואין לגלמו.</a:t>
            </a:r>
          </a:p>
          <a:p>
            <a:pPr lvl="1" eaLnBrk="1" hangingPunct="1">
              <a:lnSpc>
                <a:spcPct val="90000"/>
              </a:lnSpc>
            </a:pPr>
            <a:r>
              <a:rPr lang="he-IL" sz="2000"/>
              <a:t>לא ניתן לשנות את השיטה אלא פעם אחת בשנה.</a:t>
            </a:r>
          </a:p>
          <a:p>
            <a:pPr eaLnBrk="1" hangingPunct="1">
              <a:lnSpc>
                <a:spcPct val="90000"/>
              </a:lnSpc>
            </a:pPr>
            <a:r>
              <a:rPr lang="he-IL" sz="2400"/>
              <a:t>אש"ל על פי דיווח -  יעשה על פי תעריף עובדי מדינה, ועל פי דיווח מפורט לגזבר הרשות בתום כל חודש.</a:t>
            </a:r>
          </a:p>
          <a:p>
            <a:pPr lvl="1" eaLnBrk="1" hangingPunct="1">
              <a:lnSpc>
                <a:spcPct val="90000"/>
              </a:lnSpc>
            </a:pPr>
            <a:r>
              <a:rPr lang="he-IL" sz="2000"/>
              <a:t>חלק מהתשלום חייב במס ואין לגלמו.</a:t>
            </a:r>
          </a:p>
          <a:p>
            <a:pPr eaLnBrk="1" hangingPunct="1">
              <a:lnSpc>
                <a:spcPct val="90000"/>
              </a:lnSpc>
            </a:pPr>
            <a:r>
              <a:rPr lang="he-IL" sz="2400"/>
              <a:t>החזרי הוצאות אש"ל אינו נגרר משנה לשנה, ואינו מהווה רכיב במשכורת הקובעת לצורך הפרשות מעסיק וכד'.</a:t>
            </a:r>
            <a:endParaRPr lang="en-US" sz="2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he-IL"/>
              <a:t>החזרי הוצאות טלפון קווי וטלפון נייד</a:t>
            </a:r>
            <a:endParaRPr lang="en-US"/>
          </a:p>
        </p:txBody>
      </p:sp>
      <p:sp>
        <p:nvSpPr>
          <p:cNvPr id="28675" name="Rectangle 3"/>
          <p:cNvSpPr>
            <a:spLocks noGrp="1" noChangeArrowheads="1"/>
          </p:cNvSpPr>
          <p:nvPr>
            <p:ph type="body" idx="1"/>
          </p:nvPr>
        </p:nvSpPr>
        <p:spPr>
          <a:xfrm>
            <a:off x="1182688" y="2017713"/>
            <a:ext cx="7772400" cy="4651375"/>
          </a:xfrm>
        </p:spPr>
        <p:txBody>
          <a:bodyPr/>
          <a:lstStyle/>
          <a:p>
            <a:pPr eaLnBrk="1" hangingPunct="1"/>
            <a:r>
              <a:rPr lang="he-IL" sz="2800"/>
              <a:t>ראש רשות וסגניו בשכר זכאים לקו ומכשיר טלפון נייד אחד בלבד מהרשות המקומיות, כולל זמן גלישה באינטרנט, ובלבד שנרכש במסגרת עסקה של הרשות המקומית עם חברה סלולרית.</a:t>
            </a:r>
          </a:p>
          <a:p>
            <a:pPr eaLnBrk="1" hangingPunct="1"/>
            <a:r>
              <a:rPr lang="he-IL" sz="2800"/>
              <a:t>הרשות אינה רשאית לשאת בתשלום עבור שירותי תוכן ושירותים מיוחדים.</a:t>
            </a:r>
          </a:p>
          <a:p>
            <a:pPr eaLnBrk="1" hangingPunct="1"/>
            <a:r>
              <a:rPr lang="he-IL" sz="2800"/>
              <a:t>בגין טלפון קווי בבעלות ראש הרשות או הסגן – יהיה זכאי להחזרים על פי גודל הרשות </a:t>
            </a:r>
            <a:r>
              <a:rPr lang="he-IL" sz="1600"/>
              <a:t>(חוזר תנאים נילווים מאי 2004.)</a:t>
            </a:r>
          </a:p>
          <a:p>
            <a:pPr eaLnBrk="1" hangingPunct="1"/>
            <a:r>
              <a:rPr lang="he-IL" sz="2800"/>
              <a:t>הרשות אינה רשאית להתקין על חשבונה קו בביתו של הנבחר.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תעריף השתתפות בהחזרי שיחות טלפון  וטלפון נייד</a:t>
            </a:r>
          </a:p>
        </p:txBody>
      </p:sp>
      <p:graphicFrame>
        <p:nvGraphicFramePr>
          <p:cNvPr id="4" name="מציין מיקום תוכן 3"/>
          <p:cNvGraphicFramePr>
            <a:graphicFrameLocks noGrp="1"/>
          </p:cNvGraphicFramePr>
          <p:nvPr>
            <p:ph idx="1"/>
            <p:extLst>
              <p:ext uri="{D42A27DB-BD31-4B8C-83A1-F6EECF244321}">
                <p14:modId xmlns:p14="http://schemas.microsoft.com/office/powerpoint/2010/main" val="2578002901"/>
              </p:ext>
            </p:extLst>
          </p:nvPr>
        </p:nvGraphicFramePr>
        <p:xfrm>
          <a:off x="977780" y="2017713"/>
          <a:ext cx="7977308" cy="1483360"/>
        </p:xfrm>
        <a:graphic>
          <a:graphicData uri="http://schemas.openxmlformats.org/drawingml/2006/table">
            <a:tbl>
              <a:tblPr rtl="1" firstRow="1" bandRow="1">
                <a:tableStyleId>{21E4AEA4-8DFA-4A89-87EB-49C32662AFE0}</a:tableStyleId>
              </a:tblPr>
              <a:tblGrid>
                <a:gridCol w="2763510">
                  <a:extLst>
                    <a:ext uri="{9D8B030D-6E8A-4147-A177-3AD203B41FA5}">
                      <a16:colId xmlns:a16="http://schemas.microsoft.com/office/drawing/2014/main" val="20000"/>
                    </a:ext>
                  </a:extLst>
                </a:gridCol>
                <a:gridCol w="2661330">
                  <a:extLst>
                    <a:ext uri="{9D8B030D-6E8A-4147-A177-3AD203B41FA5}">
                      <a16:colId xmlns:a16="http://schemas.microsoft.com/office/drawing/2014/main" val="20001"/>
                    </a:ext>
                  </a:extLst>
                </a:gridCol>
                <a:gridCol w="2552468">
                  <a:extLst>
                    <a:ext uri="{9D8B030D-6E8A-4147-A177-3AD203B41FA5}">
                      <a16:colId xmlns:a16="http://schemas.microsoft.com/office/drawing/2014/main" val="20002"/>
                    </a:ext>
                  </a:extLst>
                </a:gridCol>
              </a:tblGrid>
              <a:tr h="370840">
                <a:tc>
                  <a:txBody>
                    <a:bodyPr/>
                    <a:lstStyle/>
                    <a:p>
                      <a:pPr rtl="1"/>
                      <a:r>
                        <a:rPr lang="he-IL"/>
                        <a:t>סוג הרשות המקומית</a:t>
                      </a:r>
                    </a:p>
                  </a:txBody>
                  <a:tcPr/>
                </a:tc>
                <a:tc>
                  <a:txBody>
                    <a:bodyPr/>
                    <a:lstStyle/>
                    <a:p>
                      <a:pPr rtl="1"/>
                      <a:r>
                        <a:rPr lang="he-IL"/>
                        <a:t>ראשי רשויות</a:t>
                      </a:r>
                    </a:p>
                  </a:txBody>
                  <a:tcPr/>
                </a:tc>
                <a:tc>
                  <a:txBody>
                    <a:bodyPr/>
                    <a:lstStyle/>
                    <a:p>
                      <a:pPr rtl="1"/>
                      <a:r>
                        <a:rPr lang="he-IL"/>
                        <a:t>סגנים בשכר</a:t>
                      </a:r>
                    </a:p>
                  </a:txBody>
                  <a:tcPr/>
                </a:tc>
                <a:extLst>
                  <a:ext uri="{0D108BD9-81ED-4DB2-BD59-A6C34878D82A}">
                    <a16:rowId xmlns:a16="http://schemas.microsoft.com/office/drawing/2014/main" val="10000"/>
                  </a:ext>
                </a:extLst>
              </a:tr>
              <a:tr h="370840">
                <a:tc>
                  <a:txBody>
                    <a:bodyPr/>
                    <a:lstStyle/>
                    <a:p>
                      <a:pPr rtl="1"/>
                      <a:r>
                        <a:rPr lang="he-IL"/>
                        <a:t>מעל 250,000 תושבים</a:t>
                      </a:r>
                    </a:p>
                  </a:txBody>
                  <a:tcPr/>
                </a:tc>
                <a:tc>
                  <a:txBody>
                    <a:bodyPr/>
                    <a:lstStyle/>
                    <a:p>
                      <a:pPr rtl="1"/>
                      <a:r>
                        <a:rPr lang="he-IL"/>
                        <a:t>800 ₪</a:t>
                      </a:r>
                    </a:p>
                  </a:txBody>
                  <a:tcPr/>
                </a:tc>
                <a:tc>
                  <a:txBody>
                    <a:bodyPr/>
                    <a:lstStyle/>
                    <a:p>
                      <a:pPr rtl="1"/>
                      <a:r>
                        <a:rPr lang="he-IL"/>
                        <a:t>550 ש"ח</a:t>
                      </a:r>
                    </a:p>
                  </a:txBody>
                  <a:tcPr/>
                </a:tc>
                <a:extLst>
                  <a:ext uri="{0D108BD9-81ED-4DB2-BD59-A6C34878D82A}">
                    <a16:rowId xmlns:a16="http://schemas.microsoft.com/office/drawing/2014/main" val="10001"/>
                  </a:ext>
                </a:extLst>
              </a:tr>
              <a:tr h="370840">
                <a:tc>
                  <a:txBody>
                    <a:bodyPr/>
                    <a:lstStyle/>
                    <a:p>
                      <a:pPr rtl="1"/>
                      <a:r>
                        <a:rPr lang="he-IL"/>
                        <a:t>מעל 100,000 תושבים</a:t>
                      </a:r>
                    </a:p>
                  </a:txBody>
                  <a:tcPr/>
                </a:tc>
                <a:tc>
                  <a:txBody>
                    <a:bodyPr/>
                    <a:lstStyle/>
                    <a:p>
                      <a:pPr rtl="1"/>
                      <a:r>
                        <a:rPr lang="he-IL"/>
                        <a:t>650 ש"ח</a:t>
                      </a:r>
                    </a:p>
                  </a:txBody>
                  <a:tcPr/>
                </a:tc>
                <a:tc>
                  <a:txBody>
                    <a:bodyPr/>
                    <a:lstStyle/>
                    <a:p>
                      <a:pPr rtl="1"/>
                      <a:r>
                        <a:rPr lang="he-IL"/>
                        <a:t>450 ש"ח</a:t>
                      </a:r>
                    </a:p>
                  </a:txBody>
                  <a:tcPr/>
                </a:tc>
                <a:extLst>
                  <a:ext uri="{0D108BD9-81ED-4DB2-BD59-A6C34878D82A}">
                    <a16:rowId xmlns:a16="http://schemas.microsoft.com/office/drawing/2014/main" val="10002"/>
                  </a:ext>
                </a:extLst>
              </a:tr>
              <a:tr h="370840">
                <a:tc>
                  <a:txBody>
                    <a:bodyPr/>
                    <a:lstStyle/>
                    <a:p>
                      <a:pPr rtl="1"/>
                      <a:r>
                        <a:rPr lang="he-IL"/>
                        <a:t>עד 100,000 תושבים</a:t>
                      </a:r>
                    </a:p>
                  </a:txBody>
                  <a:tcPr/>
                </a:tc>
                <a:tc>
                  <a:txBody>
                    <a:bodyPr/>
                    <a:lstStyle/>
                    <a:p>
                      <a:pPr rtl="1"/>
                      <a:r>
                        <a:rPr lang="he-IL"/>
                        <a:t>550 ₪</a:t>
                      </a:r>
                    </a:p>
                  </a:txBody>
                  <a:tcPr/>
                </a:tc>
                <a:tc>
                  <a:txBody>
                    <a:bodyPr/>
                    <a:lstStyle/>
                    <a:p>
                      <a:pPr rtl="1"/>
                      <a:r>
                        <a:rPr lang="he-IL"/>
                        <a:t>350 ש"ח</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18393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כותרת 1"/>
          <p:cNvSpPr>
            <a:spLocks noGrp="1"/>
          </p:cNvSpPr>
          <p:nvPr>
            <p:ph type="title"/>
          </p:nvPr>
        </p:nvSpPr>
        <p:spPr/>
        <p:txBody>
          <a:bodyPr/>
          <a:lstStyle/>
          <a:p>
            <a:pPr eaLnBrk="1" hangingPunct="1"/>
            <a:r>
              <a:rPr lang="he-IL"/>
              <a:t>החזר הוצאות ביגוד </a:t>
            </a:r>
            <a:r>
              <a:rPr lang="he-IL" sz="1800"/>
              <a:t>(חוזר 8/2009)</a:t>
            </a:r>
            <a:endParaRPr lang="he-IL"/>
          </a:p>
        </p:txBody>
      </p:sp>
      <p:sp>
        <p:nvSpPr>
          <p:cNvPr id="29699" name="מציין מיקום תוכן 2"/>
          <p:cNvSpPr>
            <a:spLocks noGrp="1"/>
          </p:cNvSpPr>
          <p:nvPr>
            <p:ph idx="1"/>
          </p:nvPr>
        </p:nvSpPr>
        <p:spPr/>
        <p:txBody>
          <a:bodyPr/>
          <a:lstStyle/>
          <a:p>
            <a:pPr eaLnBrk="1" hangingPunct="1"/>
            <a:r>
              <a:rPr lang="he-IL"/>
              <a:t>החזר הוצאות ביגוד לראש רשות וסגניו – הינו נכון למרץ 2015 4,331 ₪ ובהתאם לחלקיות המשכורת הקובעת.</a:t>
            </a:r>
          </a:p>
          <a:p>
            <a:pPr eaLnBrk="1" hangingPunct="1"/>
            <a:r>
              <a:rPr lang="he-IL"/>
              <a:t>ראש רשות אינו נדרש להציג קבלות.</a:t>
            </a:r>
          </a:p>
          <a:p>
            <a:pPr eaLnBrk="1" hangingPunct="1"/>
            <a:r>
              <a:rPr lang="he-IL"/>
              <a:t>נבחר שכיהן בשנה פחות מחצי שנה- אינו זכאי להוצאות ביגוד.</a:t>
            </a:r>
          </a:p>
          <a:p>
            <a:pPr eaLnBrk="1" hangingPunct="1"/>
            <a:r>
              <a:rPr lang="he-IL"/>
              <a:t>הזכאות אינה נגררת משנה לשנה.</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he-IL"/>
              <a:t>השתתפות במתנות </a:t>
            </a:r>
            <a:r>
              <a:rPr lang="he-IL" sz="1800"/>
              <a:t>(חוזר 8/2009)</a:t>
            </a:r>
            <a:endParaRPr lang="en-US" sz="1800"/>
          </a:p>
        </p:txBody>
      </p:sp>
      <p:sp>
        <p:nvSpPr>
          <p:cNvPr id="30723" name="Rectangle 3"/>
          <p:cNvSpPr>
            <a:spLocks noGrp="1" noChangeArrowheads="1"/>
          </p:cNvSpPr>
          <p:nvPr>
            <p:ph type="body" idx="1"/>
          </p:nvPr>
        </p:nvSpPr>
        <p:spPr/>
        <p:txBody>
          <a:bodyPr/>
          <a:lstStyle/>
          <a:p>
            <a:pPr eaLnBrk="1" hangingPunct="1"/>
            <a:r>
              <a:rPr lang="he-IL" sz="2800"/>
              <a:t>ראש רשות וסגניו בשכר רשאים להחזר הוצאות בגין מתנות לאירועים אליהם הוזמן במסגרת תפקידו, ושאינם אירועים משפחתיים.</a:t>
            </a:r>
          </a:p>
          <a:p>
            <a:pPr eaLnBrk="1" hangingPunct="1"/>
            <a:r>
              <a:rPr lang="he-IL" sz="2800"/>
              <a:t>מליאת המועצה היא שתחליט על צורת המתנה שתוגש על ידי הנבחרים.</a:t>
            </a:r>
          </a:p>
          <a:p>
            <a:pPr eaLnBrk="1" hangingPunct="1"/>
            <a:r>
              <a:rPr lang="he-IL" sz="2800"/>
              <a:t>מתנה תוענק בהמחאה או במתנה בפועל וערכה לא יעלה על 180 ₪.</a:t>
            </a:r>
          </a:p>
          <a:p>
            <a:pPr eaLnBrk="1" hangingPunct="1"/>
            <a:r>
              <a:rPr lang="he-IL" sz="2800"/>
              <a:t>אין ליתן מתנה במזומן.</a:t>
            </a:r>
          </a:p>
          <a:p>
            <a:pPr eaLnBrk="1" hangingPunct="1"/>
            <a:r>
              <a:rPr lang="he-IL" sz="2800"/>
              <a:t>הוצאה עודפת על מתנה תחול על ראש הרשות או הסגן בלבד.</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כותרת 1"/>
          <p:cNvSpPr>
            <a:spLocks noGrp="1"/>
          </p:cNvSpPr>
          <p:nvPr>
            <p:ph type="title"/>
          </p:nvPr>
        </p:nvSpPr>
        <p:spPr/>
        <p:txBody>
          <a:bodyPr/>
          <a:lstStyle/>
          <a:p>
            <a:pPr eaLnBrk="1" hangingPunct="1"/>
            <a:endParaRPr lang="he-IL"/>
          </a:p>
        </p:txBody>
      </p:sp>
      <p:sp>
        <p:nvSpPr>
          <p:cNvPr id="3" name="מציין מיקום תוכן 2"/>
          <p:cNvSpPr>
            <a:spLocks noGrp="1"/>
          </p:cNvSpPr>
          <p:nvPr>
            <p:ph idx="1"/>
          </p:nvPr>
        </p:nvSpPr>
        <p:spPr/>
        <p:txBody>
          <a:bodyPr/>
          <a:lstStyle/>
          <a:p>
            <a:pPr eaLnBrk="1" hangingPunct="1">
              <a:buClr>
                <a:srgbClr val="3333CC"/>
              </a:buClr>
              <a:defRPr/>
            </a:pPr>
            <a:r>
              <a:rPr lang="he-IL" sz="2800" dirty="0">
                <a:solidFill>
                  <a:srgbClr val="000000"/>
                </a:solidFill>
              </a:rPr>
              <a:t>סך הוצאות בגין מתנות - </a:t>
            </a:r>
          </a:p>
          <a:p>
            <a:pPr lvl="1" eaLnBrk="1" hangingPunct="1">
              <a:buClr>
                <a:srgbClr val="FF0000"/>
              </a:buClr>
              <a:defRPr/>
            </a:pPr>
            <a:r>
              <a:rPr lang="he-IL" dirty="0">
                <a:solidFill>
                  <a:srgbClr val="000000"/>
                </a:solidFill>
              </a:rPr>
              <a:t>לראש רשות – עד 1,020 ₪ לחודש ולא יותר מ-12,400 ₪ בשנה.</a:t>
            </a:r>
          </a:p>
          <a:p>
            <a:pPr lvl="1" eaLnBrk="1" hangingPunct="1">
              <a:buClr>
                <a:srgbClr val="FF0000"/>
              </a:buClr>
              <a:defRPr/>
            </a:pPr>
            <a:r>
              <a:rPr lang="he-IL" dirty="0">
                <a:solidFill>
                  <a:srgbClr val="000000"/>
                </a:solidFill>
              </a:rPr>
              <a:t>לסגן ראש רשות – עד 560 ₪ לחודש ולא יותר מ- 6,120 ₪ לשנה ובהתאם להיקף המשרה.</a:t>
            </a:r>
          </a:p>
          <a:p>
            <a:pPr marL="514350" indent="-457200" eaLnBrk="1" hangingPunct="1">
              <a:buClr>
                <a:srgbClr val="3333CC"/>
              </a:buClr>
              <a:defRPr/>
            </a:pPr>
            <a:r>
              <a:rPr lang="he-IL" sz="2800" dirty="0">
                <a:solidFill>
                  <a:srgbClr val="000000"/>
                </a:solidFill>
              </a:rPr>
              <a:t>ברשויות מקומיות איתנות  -ראש רשות רשאי </a:t>
            </a:r>
            <a:r>
              <a:rPr lang="he-IL" sz="2800" dirty="0" err="1">
                <a:solidFill>
                  <a:srgbClr val="000000"/>
                </a:solidFill>
              </a:rPr>
              <a:t>ליתן</a:t>
            </a:r>
            <a:r>
              <a:rPr lang="he-IL" sz="2800" dirty="0">
                <a:solidFill>
                  <a:srgbClr val="000000"/>
                </a:solidFill>
              </a:rPr>
              <a:t> מתנה בשווי של עד 200 ₪, ולא יותר מ-20,000 ₪ לשנה.</a:t>
            </a:r>
          </a:p>
          <a:p>
            <a:pPr marL="514350" indent="-457200" eaLnBrk="1" hangingPunct="1">
              <a:buClr>
                <a:srgbClr val="3333CC"/>
              </a:buClr>
              <a:defRPr/>
            </a:pPr>
            <a:r>
              <a:rPr lang="he-IL" sz="2800" dirty="0">
                <a:solidFill>
                  <a:srgbClr val="000000"/>
                </a:solidFill>
              </a:rPr>
              <a:t>יש לצרף צילום מההמחאה וכן מההזמנה לאירוע בכדי להיות זכאי להחזר.</a:t>
            </a:r>
          </a:p>
          <a:p>
            <a:pPr marL="57150" indent="0" eaLnBrk="1" hangingPunct="1">
              <a:buClr>
                <a:srgbClr val="3333CC"/>
              </a:buClr>
              <a:buFont typeface="Wingdings" pitchFamily="2" charset="2"/>
              <a:buNone/>
              <a:defRPr/>
            </a:pPr>
            <a:endParaRPr lang="he-IL" dirty="0">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כותרת 1"/>
          <p:cNvSpPr>
            <a:spLocks noGrp="1"/>
          </p:cNvSpPr>
          <p:nvPr>
            <p:ph type="title"/>
          </p:nvPr>
        </p:nvSpPr>
        <p:spPr/>
        <p:txBody>
          <a:bodyPr/>
          <a:lstStyle/>
          <a:p>
            <a:pPr eaLnBrk="1" hangingPunct="1"/>
            <a:endParaRPr lang="he-IL"/>
          </a:p>
        </p:txBody>
      </p:sp>
      <p:sp>
        <p:nvSpPr>
          <p:cNvPr id="32771" name="מציין מיקום תוכן 2"/>
          <p:cNvSpPr>
            <a:spLocks noGrp="1"/>
          </p:cNvSpPr>
          <p:nvPr>
            <p:ph idx="1"/>
          </p:nvPr>
        </p:nvSpPr>
        <p:spPr/>
        <p:txBody>
          <a:bodyPr/>
          <a:lstStyle/>
          <a:p>
            <a:pPr eaLnBrk="1" hangingPunct="1"/>
            <a:r>
              <a:rPr lang="he-IL"/>
              <a:t>הזכאות להשתתפות במתנות אינה נגררת משנה לשנה, אך ניתן לפרוס את גובה ההחזר השנתי על תשעה חודשים לפחות.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he-IL"/>
              <a:t>חופשה שנתית</a:t>
            </a:r>
            <a:endParaRPr lang="en-US"/>
          </a:p>
        </p:txBody>
      </p:sp>
      <p:sp>
        <p:nvSpPr>
          <p:cNvPr id="33795" name="Rectangle 3"/>
          <p:cNvSpPr>
            <a:spLocks noGrp="1" noChangeArrowheads="1"/>
          </p:cNvSpPr>
          <p:nvPr>
            <p:ph type="body" idx="1"/>
          </p:nvPr>
        </p:nvSpPr>
        <p:spPr/>
        <p:txBody>
          <a:bodyPr/>
          <a:lstStyle/>
          <a:p>
            <a:pPr eaLnBrk="1" hangingPunct="1"/>
            <a:r>
              <a:rPr lang="he-IL"/>
              <a:t>ראש רשות וסגניו זכאים ל-26 ימי חופשה בשנה בשכר, ורשאים לצבור את הימים בהתאם לנהוג לגבי עובדים ולא יותר מ-14 ימים לשנה.</a:t>
            </a:r>
          </a:p>
          <a:p>
            <a:pPr eaLnBrk="1" hangingPunct="1"/>
            <a:r>
              <a:rPr lang="he-IL"/>
              <a:t>על ראש הרשות וסגניו לנהל כרטסת חופשה. במידה ולא ינהלו כרטסת עליהם להגיש בקשה מיוחדת לפדיון ימי חופשה להם הם זכאים לכאורה.</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כותרת 1"/>
          <p:cNvSpPr>
            <a:spLocks noGrp="1"/>
          </p:cNvSpPr>
          <p:nvPr>
            <p:ph type="title"/>
          </p:nvPr>
        </p:nvSpPr>
        <p:spPr/>
        <p:txBody>
          <a:bodyPr/>
          <a:lstStyle/>
          <a:p>
            <a:pPr eaLnBrk="1" hangingPunct="1"/>
            <a:endParaRPr lang="he-IL"/>
          </a:p>
        </p:txBody>
      </p:sp>
      <p:sp>
        <p:nvSpPr>
          <p:cNvPr id="34819" name="מציין מיקום תוכן 2"/>
          <p:cNvSpPr>
            <a:spLocks noGrp="1"/>
          </p:cNvSpPr>
          <p:nvPr>
            <p:ph idx="1"/>
          </p:nvPr>
        </p:nvSpPr>
        <p:spPr/>
        <p:txBody>
          <a:bodyPr/>
          <a:lstStyle/>
          <a:p>
            <a:pPr eaLnBrk="1" hangingPunct="1">
              <a:buClr>
                <a:srgbClr val="3333CC"/>
              </a:buClr>
            </a:pPr>
            <a:r>
              <a:rPr lang="he-IL">
                <a:solidFill>
                  <a:srgbClr val="000000"/>
                </a:solidFill>
              </a:rPr>
              <a:t>רק שליחות של ראש מועצה במסגרת תפקידו ובאישור המועצה תוכר כימי עבודה בפועל.</a:t>
            </a:r>
          </a:p>
          <a:p>
            <a:pPr eaLnBrk="1" hangingPunct="1">
              <a:buClr>
                <a:srgbClr val="3333CC"/>
              </a:buClr>
            </a:pPr>
            <a:r>
              <a:rPr lang="he-IL">
                <a:solidFill>
                  <a:srgbClr val="000000"/>
                </a:solidFill>
              </a:rPr>
              <a:t>לא ניתן לצבור ימי חופשה מקדנציה לקדנציה.</a:t>
            </a:r>
          </a:p>
          <a:p>
            <a:pPr eaLnBrk="1" hangingPunct="1">
              <a:buClr>
                <a:srgbClr val="3333CC"/>
              </a:buClr>
            </a:pPr>
            <a:r>
              <a:rPr lang="he-IL">
                <a:solidFill>
                  <a:srgbClr val="000000"/>
                </a:solidFill>
              </a:rPr>
              <a:t>פדיון ימי החופשה לא יעלה על 70 ימים לקדנציה מלאה. </a:t>
            </a:r>
          </a:p>
          <a:p>
            <a:pPr eaLnBrk="1" hangingPunct="1">
              <a:buClr>
                <a:srgbClr val="3333CC"/>
              </a:buClr>
            </a:pPr>
            <a:endParaRPr lang="he-IL">
              <a:solidFill>
                <a:srgbClr val="000000"/>
              </a:solidFill>
            </a:endParaRPr>
          </a:p>
          <a:p>
            <a:pPr eaLnBrk="1" hangingPunct="1"/>
            <a:endParaRPr lang="he-IL"/>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he-IL"/>
              <a:t>השתתפות בשכר לימוד ללימודים מוניציפליים</a:t>
            </a:r>
            <a:endParaRPr lang="en-US"/>
          </a:p>
        </p:txBody>
      </p:sp>
      <p:sp>
        <p:nvSpPr>
          <p:cNvPr id="35843" name="Rectangle 3"/>
          <p:cNvSpPr>
            <a:spLocks noGrp="1" noChangeArrowheads="1"/>
          </p:cNvSpPr>
          <p:nvPr>
            <p:ph type="body" idx="1"/>
          </p:nvPr>
        </p:nvSpPr>
        <p:spPr/>
        <p:txBody>
          <a:bodyPr/>
          <a:lstStyle/>
          <a:p>
            <a:pPr eaLnBrk="1" hangingPunct="1"/>
            <a:r>
              <a:rPr lang="he-IL" sz="2800"/>
              <a:t>ראש רשות וסגן שנותרו להם לפחות 4 שנות כהונה במשרה מלאה – זכאים להירשם באוניברסיטאות ללימודים מוניציפליים בלבד, לתואר ראשון או שני במינהל או מדיניות ציבורית ו/או לימודי אנגלית, וכן להשתלמויות שאושרו על ידי המשרד והמכרז לשלטון מקומי באוניברסיטאות ובמכוני לימוד אחרים.</a:t>
            </a:r>
          </a:p>
          <a:p>
            <a:pPr eaLnBrk="1" hangingPunct="1"/>
            <a:r>
              <a:rPr lang="he-IL" sz="2800"/>
              <a:t>ראש הרשות זכאי להשתתפות בהוצאות שכר לימוד עד 40%.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כותרת 1"/>
          <p:cNvSpPr>
            <a:spLocks noGrp="1"/>
          </p:cNvSpPr>
          <p:nvPr>
            <p:ph type="title"/>
          </p:nvPr>
        </p:nvSpPr>
        <p:spPr/>
        <p:txBody>
          <a:bodyPr/>
          <a:lstStyle/>
          <a:p>
            <a:pPr eaLnBrk="1" hangingPunct="1"/>
            <a:endParaRPr lang="he-IL"/>
          </a:p>
        </p:txBody>
      </p:sp>
      <p:sp>
        <p:nvSpPr>
          <p:cNvPr id="36867" name="מציין מיקום תוכן 2"/>
          <p:cNvSpPr>
            <a:spLocks noGrp="1"/>
          </p:cNvSpPr>
          <p:nvPr>
            <p:ph idx="1"/>
          </p:nvPr>
        </p:nvSpPr>
        <p:spPr/>
        <p:txBody>
          <a:bodyPr/>
          <a:lstStyle/>
          <a:p>
            <a:pPr eaLnBrk="1" hangingPunct="1">
              <a:buClr>
                <a:srgbClr val="3333CC"/>
              </a:buClr>
            </a:pPr>
            <a:r>
              <a:rPr lang="he-IL" sz="2800">
                <a:solidFill>
                  <a:srgbClr val="000000"/>
                </a:solidFill>
              </a:rPr>
              <a:t>תחילת הלימודים לתואר לא תותר מתום שנה שניה לכהונה ותסתיים עד תום הקדנציה.</a:t>
            </a:r>
          </a:p>
          <a:p>
            <a:pPr eaLnBrk="1" hangingPunct="1">
              <a:buClr>
                <a:srgbClr val="3333CC"/>
              </a:buClr>
            </a:pPr>
            <a:r>
              <a:rPr lang="he-IL" sz="2800">
                <a:solidFill>
                  <a:srgbClr val="000000"/>
                </a:solidFill>
              </a:rPr>
              <a:t>על המנכל לאשר כי הלימודים נעשים בהתאם לנוהל, וכי ניתן אישור מועצה להשתתפות זו.</a:t>
            </a:r>
          </a:p>
          <a:p>
            <a:pPr eaLnBrk="1" hangingPunct="1">
              <a:buClr>
                <a:srgbClr val="3333CC"/>
              </a:buClr>
            </a:pPr>
            <a:r>
              <a:rPr lang="he-IL" sz="2800">
                <a:solidFill>
                  <a:srgbClr val="000000"/>
                </a:solidFill>
              </a:rPr>
              <a:t> על הגזבר לאשר כי קיים תקציב לצורך מטרה זו במסגרת התקציב המאושר. </a:t>
            </a:r>
            <a:endParaRPr lang="en-US" sz="2800">
              <a:solidFill>
                <a:srgbClr val="000000"/>
              </a:solidFill>
            </a:endParaRPr>
          </a:p>
          <a:p>
            <a:pPr eaLnBrk="1" hangingPunct="1"/>
            <a:endParaRPr lang="he-IL"/>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כותרת 1"/>
          <p:cNvSpPr>
            <a:spLocks noGrp="1"/>
          </p:cNvSpPr>
          <p:nvPr>
            <p:ph type="title"/>
          </p:nvPr>
        </p:nvSpPr>
        <p:spPr/>
        <p:txBody>
          <a:bodyPr/>
          <a:lstStyle/>
          <a:p>
            <a:pPr eaLnBrk="1" hangingPunct="1"/>
            <a:r>
              <a:rPr lang="he-IL"/>
              <a:t>תנאים מיוחדים בעת סיום כהונה</a:t>
            </a:r>
          </a:p>
        </p:txBody>
      </p:sp>
      <p:sp>
        <p:nvSpPr>
          <p:cNvPr id="3" name="מציין מיקום תוכן 2"/>
          <p:cNvSpPr>
            <a:spLocks noGrp="1"/>
          </p:cNvSpPr>
          <p:nvPr>
            <p:ph idx="1"/>
          </p:nvPr>
        </p:nvSpPr>
        <p:spPr>
          <a:xfrm>
            <a:off x="899592" y="1916832"/>
            <a:ext cx="8060432" cy="4651375"/>
          </a:xfrm>
        </p:spPr>
        <p:txBody>
          <a:bodyPr/>
          <a:lstStyle/>
          <a:p>
            <a:pPr eaLnBrk="1" hangingPunct="1">
              <a:defRPr/>
            </a:pPr>
            <a:r>
              <a:rPr lang="he-IL" dirty="0"/>
              <a:t>מעבר לתנאי הפנסיה התקציבית לזכאים ו/או לזכויות בקרנות הפנסיה, זכאים הנבחרים לתנאי פרישה נוספים כפי שאושרו בהחלטת הכנסת מאוגוסט 2013 </a:t>
            </a:r>
            <a:r>
              <a:rPr lang="he-IL" sz="1800" dirty="0"/>
              <a:t>(פורסם ב-16/9/13):</a:t>
            </a:r>
          </a:p>
          <a:p>
            <a:pPr marL="457200" lvl="1" indent="0" eaLnBrk="1" hangingPunct="1">
              <a:buFont typeface="Wingdings" pitchFamily="2" charset="2"/>
              <a:buNone/>
              <a:defRPr/>
            </a:pPr>
            <a:r>
              <a:rPr lang="he-IL" dirty="0"/>
              <a:t>מענק הסתגלות</a:t>
            </a:r>
          </a:p>
          <a:p>
            <a:pPr marL="457200" lvl="1" indent="0" eaLnBrk="1" hangingPunct="1">
              <a:buFont typeface="Wingdings" pitchFamily="2" charset="2"/>
              <a:buNone/>
              <a:defRPr/>
            </a:pPr>
            <a:r>
              <a:rPr lang="he-IL" dirty="0"/>
              <a:t>החזר הוצאות טלפון וטלפון נייד</a:t>
            </a:r>
          </a:p>
          <a:p>
            <a:pPr marL="457200" lvl="1" indent="0" eaLnBrk="1" hangingPunct="1">
              <a:buFont typeface="Wingdings" pitchFamily="2" charset="2"/>
              <a:buNone/>
              <a:defRPr/>
            </a:pPr>
            <a:r>
              <a:rPr lang="he-IL" dirty="0"/>
              <a:t>החזר הוצאות עיתון או אינטרנט</a:t>
            </a:r>
          </a:p>
          <a:p>
            <a:pPr marL="514350" indent="-457200" eaLnBrk="1" hangingPunct="1">
              <a:defRPr/>
            </a:pPr>
            <a:r>
              <a:rPr lang="he-IL" dirty="0"/>
              <a:t>הנחיות אילו אינם חלות על ראשי רשויות או </a:t>
            </a:r>
            <a:r>
              <a:rPr lang="he-IL"/>
              <a:t>סגנים שסיימו כהונתם בסוף הקדנציה הקודמת.</a:t>
            </a:r>
            <a:endParaRPr lang="he-IL"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כותרת 1"/>
          <p:cNvSpPr>
            <a:spLocks noGrp="1"/>
          </p:cNvSpPr>
          <p:nvPr>
            <p:ph type="title"/>
          </p:nvPr>
        </p:nvSpPr>
        <p:spPr/>
        <p:txBody>
          <a:bodyPr/>
          <a:lstStyle/>
          <a:p>
            <a:pPr eaLnBrk="1" hangingPunct="1"/>
            <a:r>
              <a:rPr lang="he-IL"/>
              <a:t>מענק הסתגלות</a:t>
            </a:r>
          </a:p>
        </p:txBody>
      </p:sp>
      <p:sp>
        <p:nvSpPr>
          <p:cNvPr id="38915" name="מציין מיקום תוכן 2"/>
          <p:cNvSpPr>
            <a:spLocks noGrp="1"/>
          </p:cNvSpPr>
          <p:nvPr>
            <p:ph idx="1"/>
          </p:nvPr>
        </p:nvSpPr>
        <p:spPr>
          <a:xfrm>
            <a:off x="1182688" y="2017713"/>
            <a:ext cx="7772400" cy="4724400"/>
          </a:xfrm>
        </p:spPr>
        <p:txBody>
          <a:bodyPr/>
          <a:lstStyle/>
          <a:p>
            <a:pPr lvl="1" eaLnBrk="1" hangingPunct="1"/>
            <a:r>
              <a:rPr lang="he-IL">
                <a:solidFill>
                  <a:srgbClr val="000000"/>
                </a:solidFill>
              </a:rPr>
              <a:t>הזכאות היא לחודש עבור שנת כהונה  החל מהשנה השניה, ובתנאי שכיהן שנה ומעלה, ולא יותר משלוש משכורות בגין קדנציה.</a:t>
            </a:r>
          </a:p>
          <a:p>
            <a:pPr lvl="1" eaLnBrk="1" hangingPunct="1"/>
            <a:r>
              <a:rPr lang="he-IL">
                <a:solidFill>
                  <a:srgbClr val="000000"/>
                </a:solidFill>
              </a:rPr>
              <a:t>בגין כהונה בחלק מהשנה התשלום הוא יחסי.</a:t>
            </a:r>
          </a:p>
          <a:p>
            <a:pPr lvl="1" eaLnBrk="1" hangingPunct="1"/>
            <a:r>
              <a:rPr lang="he-IL">
                <a:solidFill>
                  <a:srgbClr val="000000"/>
                </a:solidFill>
              </a:rPr>
              <a:t>מענק הסתגלות לא יעלה על 6 משכורות למשך חייו של נבחר גם אם כיהן מס' פעמים.</a:t>
            </a:r>
          </a:p>
          <a:p>
            <a:pPr lvl="1" eaLnBrk="1" hangingPunct="1"/>
            <a:r>
              <a:rPr lang="he-IL">
                <a:solidFill>
                  <a:srgbClr val="000000"/>
                </a:solidFill>
              </a:rPr>
              <a:t>לא זכאים: </a:t>
            </a:r>
          </a:p>
          <a:p>
            <a:pPr lvl="2" eaLnBrk="1" hangingPunct="1"/>
            <a:r>
              <a:rPr lang="he-IL"/>
              <a:t>מי שסיים כהונתו אחרי גיל 70.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כותרת 1"/>
          <p:cNvSpPr>
            <a:spLocks noGrp="1"/>
          </p:cNvSpPr>
          <p:nvPr>
            <p:ph type="title"/>
          </p:nvPr>
        </p:nvSpPr>
        <p:spPr/>
        <p:txBody>
          <a:bodyPr/>
          <a:lstStyle/>
          <a:p>
            <a:pPr eaLnBrk="1" hangingPunct="1"/>
            <a:endParaRPr lang="he-IL"/>
          </a:p>
        </p:txBody>
      </p:sp>
      <p:sp>
        <p:nvSpPr>
          <p:cNvPr id="39939" name="מציין מיקום תוכן 2"/>
          <p:cNvSpPr>
            <a:spLocks noGrp="1"/>
          </p:cNvSpPr>
          <p:nvPr>
            <p:ph idx="1"/>
          </p:nvPr>
        </p:nvSpPr>
        <p:spPr/>
        <p:txBody>
          <a:bodyPr/>
          <a:lstStyle/>
          <a:p>
            <a:pPr lvl="2" eaLnBrk="1" hangingPunct="1">
              <a:buClr>
                <a:srgbClr val="3333CC"/>
              </a:buClr>
            </a:pPr>
            <a:r>
              <a:rPr lang="he-IL">
                <a:solidFill>
                  <a:srgbClr val="000000"/>
                </a:solidFill>
              </a:rPr>
              <a:t>מי שנבחר לכהונה שניה תוך שלושה חודשים מסיום כהונתו, וכל עוד הוא מכהן. (אם קיבל – מחזיר על פי כללים שנקבעו בחוק או תוך חודשיים בתשלום אחד או בתשעה תשלומים דרך ניכוי מהשכר).</a:t>
            </a:r>
          </a:p>
          <a:p>
            <a:pPr lvl="2" eaLnBrk="1" hangingPunct="1">
              <a:buClr>
                <a:srgbClr val="3333CC"/>
              </a:buClr>
            </a:pPr>
            <a:r>
              <a:rPr lang="he-IL">
                <a:solidFill>
                  <a:srgbClr val="000000"/>
                </a:solidFill>
              </a:rPr>
              <a:t>אם זכאי ל-70% קצבה.</a:t>
            </a:r>
          </a:p>
          <a:p>
            <a:pPr lvl="2" eaLnBrk="1" hangingPunct="1">
              <a:buClr>
                <a:srgbClr val="3333CC"/>
              </a:buClr>
            </a:pPr>
            <a:r>
              <a:rPr lang="he-IL">
                <a:solidFill>
                  <a:srgbClr val="000000"/>
                </a:solidFill>
              </a:rPr>
              <a:t>אם הורשע בעבירה שיש עימה קלון</a:t>
            </a:r>
          </a:p>
          <a:p>
            <a:pPr eaLnBrk="1" hangingPunct="1"/>
            <a:endParaRPr lang="he-IL"/>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כותרת 1"/>
          <p:cNvSpPr>
            <a:spLocks noGrp="1"/>
          </p:cNvSpPr>
          <p:nvPr>
            <p:ph type="title"/>
          </p:nvPr>
        </p:nvSpPr>
        <p:spPr/>
        <p:txBody>
          <a:bodyPr/>
          <a:lstStyle/>
          <a:p>
            <a:pPr eaLnBrk="1" hangingPunct="1"/>
            <a:r>
              <a:rPr lang="he-IL"/>
              <a:t>החזר הוצאות טלפון נייד וקווי</a:t>
            </a:r>
          </a:p>
        </p:txBody>
      </p:sp>
      <p:sp>
        <p:nvSpPr>
          <p:cNvPr id="40963" name="מציין מיקום תוכן 2"/>
          <p:cNvSpPr>
            <a:spLocks noGrp="1"/>
          </p:cNvSpPr>
          <p:nvPr>
            <p:ph idx="1"/>
          </p:nvPr>
        </p:nvSpPr>
        <p:spPr/>
        <p:txBody>
          <a:bodyPr/>
          <a:lstStyle/>
          <a:p>
            <a:pPr eaLnBrk="1" hangingPunct="1"/>
            <a:r>
              <a:rPr lang="he-IL"/>
              <a:t>ראש רשות הזכאי לקצבה או ראש רשות שכיהן ארבע שנים רצופות לפחות – זכאי להחזר הוצאות בגין טלפון נייח ונייד בשיעור של 300 ₪ לחודש, למשך תקופה של שנה.</a:t>
            </a:r>
          </a:p>
          <a:p>
            <a:pPr eaLnBrk="1" hangingPunct="1"/>
            <a:r>
              <a:rPr lang="he-IL"/>
              <a:t>סגן ראש רשות הזכאי לקצבה או סגן ראש רשות שכיהן שלוש שנים רצופות לפחות – זכאי להחזר הוצאות טלפון נייח ונייד בשיעור של 200 ₪ לחודש, למשך תקופה של שנה.</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כותרת 1"/>
          <p:cNvSpPr>
            <a:spLocks noGrp="1"/>
          </p:cNvSpPr>
          <p:nvPr>
            <p:ph type="title"/>
          </p:nvPr>
        </p:nvSpPr>
        <p:spPr/>
        <p:txBody>
          <a:bodyPr/>
          <a:lstStyle/>
          <a:p>
            <a:pPr eaLnBrk="1" hangingPunct="1"/>
            <a:endParaRPr lang="he-IL"/>
          </a:p>
        </p:txBody>
      </p:sp>
      <p:sp>
        <p:nvSpPr>
          <p:cNvPr id="41987" name="מציין מיקום תוכן 2"/>
          <p:cNvSpPr>
            <a:spLocks noGrp="1"/>
          </p:cNvSpPr>
          <p:nvPr>
            <p:ph idx="1"/>
          </p:nvPr>
        </p:nvSpPr>
        <p:spPr/>
        <p:txBody>
          <a:bodyPr/>
          <a:lstStyle/>
          <a:p>
            <a:pPr eaLnBrk="1" hangingPunct="1"/>
            <a:r>
              <a:rPr lang="he-IL"/>
              <a:t>קיבל ראש רשות או סגן משכורת חלקית – הסכום הינו יחסי לשיעור משכורתו.</a:t>
            </a:r>
          </a:p>
          <a:p>
            <a:pPr eaLnBrk="1" hangingPunct="1"/>
            <a:r>
              <a:rPr lang="he-IL"/>
              <a:t>המועצה תחליט אם התשלום ישולם באופן חד פעמי מראש או מידי חודש בחודשו.</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כותרת 1"/>
          <p:cNvSpPr>
            <a:spLocks noGrp="1"/>
          </p:cNvSpPr>
          <p:nvPr>
            <p:ph type="title"/>
          </p:nvPr>
        </p:nvSpPr>
        <p:spPr/>
        <p:txBody>
          <a:bodyPr/>
          <a:lstStyle/>
          <a:p>
            <a:pPr eaLnBrk="1" hangingPunct="1"/>
            <a:r>
              <a:rPr lang="he-IL"/>
              <a:t>מנוי לעיתון יומי או אינטרנט</a:t>
            </a:r>
          </a:p>
        </p:txBody>
      </p:sp>
      <p:sp>
        <p:nvSpPr>
          <p:cNvPr id="43011" name="מציין מיקום תוכן 2"/>
          <p:cNvSpPr>
            <a:spLocks noGrp="1"/>
          </p:cNvSpPr>
          <p:nvPr>
            <p:ph idx="1"/>
          </p:nvPr>
        </p:nvSpPr>
        <p:spPr/>
        <p:txBody>
          <a:bodyPr/>
          <a:lstStyle/>
          <a:p>
            <a:pPr eaLnBrk="1" hangingPunct="1"/>
            <a:r>
              <a:rPr lang="he-IL"/>
              <a:t>ראש רשות או סגן ראש רשות הזכאי לקצבה או לפנסיה צוברת וכיהן 4 שנים רצופות לפחות – זכאי לקבל מנוי לעיתון יומי או לספק שירותי אינטרנט, </a:t>
            </a:r>
            <a:r>
              <a:rPr lang="he-IL" b="1"/>
              <a:t>למשך שנה</a:t>
            </a:r>
            <a:r>
              <a:rPr lang="he-IL"/>
              <a: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כותרת 1"/>
          <p:cNvSpPr>
            <a:spLocks noGrp="1"/>
          </p:cNvSpPr>
          <p:nvPr>
            <p:ph type="title"/>
          </p:nvPr>
        </p:nvSpPr>
        <p:spPr/>
        <p:txBody>
          <a:bodyPr/>
          <a:lstStyle/>
          <a:p>
            <a:pPr eaLnBrk="1" hangingPunct="1"/>
            <a:r>
              <a:rPr lang="he-IL"/>
              <a:t>הוראות כלליות</a:t>
            </a:r>
          </a:p>
        </p:txBody>
      </p:sp>
      <p:sp>
        <p:nvSpPr>
          <p:cNvPr id="44035" name="מציין מיקום תוכן 2"/>
          <p:cNvSpPr>
            <a:spLocks noGrp="1"/>
          </p:cNvSpPr>
          <p:nvPr>
            <p:ph idx="1"/>
          </p:nvPr>
        </p:nvSpPr>
        <p:spPr/>
        <p:txBody>
          <a:bodyPr/>
          <a:lstStyle/>
          <a:p>
            <a:pPr eaLnBrk="1" hangingPunct="1"/>
            <a:r>
              <a:rPr lang="he-IL"/>
              <a:t>המס בגין הטבת טלפון ו/או עיתון – על חשבון הרשות המקומית.</a:t>
            </a:r>
          </a:p>
          <a:p>
            <a:pPr eaLnBrk="1" hangingPunct="1"/>
            <a:r>
              <a:rPr lang="he-IL"/>
              <a:t>על ראש הרשות או הסגן להצהיר תוך חודש מסיום הכהונה – כי אינו זכאי להטבות מעין אילו מאוצר המדינה או מרשות מקומית אחרת.</a:t>
            </a:r>
          </a:p>
          <a:p>
            <a:pPr eaLnBrk="1" hangingPunct="1"/>
            <a:r>
              <a:rPr lang="he-IL"/>
              <a:t>הורשע ראש רשות בעבירה ונקבע קלון – אינו זכאי להטבות הטלפון או העיתון מיום הקביעה.</a:t>
            </a:r>
          </a:p>
          <a:p>
            <a:pPr lvl="1" eaLnBrk="1" hangingPunct="1"/>
            <a:r>
              <a:rPr lang="he-IL"/>
              <a:t>אם ערער על ההרשעה או על הקלון וזוכה – יהיה זכאי להחזרים בגין התקופה שבוטלו ההטבות.</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כותרת 1"/>
          <p:cNvSpPr>
            <a:spLocks noGrp="1"/>
          </p:cNvSpPr>
          <p:nvPr>
            <p:ph type="title"/>
          </p:nvPr>
        </p:nvSpPr>
        <p:spPr/>
        <p:txBody>
          <a:bodyPr/>
          <a:lstStyle/>
          <a:p>
            <a:pPr eaLnBrk="1" hangingPunct="1"/>
            <a:r>
              <a:rPr lang="he-IL"/>
              <a:t>ההוראות החלות על הנבחרים והנבחרים לשעבר הקיימים כיום</a:t>
            </a:r>
          </a:p>
        </p:txBody>
      </p:sp>
      <p:sp>
        <p:nvSpPr>
          <p:cNvPr id="45059" name="מציין מיקום תוכן 2"/>
          <p:cNvSpPr>
            <a:spLocks noGrp="1"/>
          </p:cNvSpPr>
          <p:nvPr>
            <p:ph idx="1"/>
          </p:nvPr>
        </p:nvSpPr>
        <p:spPr>
          <a:xfrm>
            <a:off x="755576" y="2017712"/>
            <a:ext cx="8199512" cy="4435623"/>
          </a:xfrm>
        </p:spPr>
        <p:txBody>
          <a:bodyPr/>
          <a:lstStyle/>
          <a:p>
            <a:pPr eaLnBrk="1" hangingPunct="1"/>
            <a:r>
              <a:rPr lang="he-IL"/>
              <a:t>מענק הסתגלות – מענק חד פעמי בגובה משכורת קובעת לכל קדנציה</a:t>
            </a:r>
            <a:r>
              <a:rPr lang="en-US"/>
              <a:t> </a:t>
            </a:r>
            <a:r>
              <a:rPr lang="he-IL"/>
              <a:t>(4 שנים +180 יום לפחות) ועד שלוש משכורות. חל על מי שפרש בין תשרי תשס"ח – עד אדר תשע"ד (2008-2014).</a:t>
            </a:r>
          </a:p>
          <a:p>
            <a:pPr eaLnBrk="1" hangingPunct="1"/>
            <a:r>
              <a:rPr lang="he-IL"/>
              <a:t>החזר הוצאות טלפון – נבחר גמלאי שקיבל זאת,  יהיה זכאי לפי התנאים החדשים וללא הגבלת זמן.</a:t>
            </a:r>
          </a:p>
          <a:p>
            <a:pPr eaLnBrk="1" hangingPunct="1"/>
            <a:r>
              <a:rPr lang="he-IL"/>
              <a:t>עיתון – מי שקיבל יקבל </a:t>
            </a:r>
            <a:r>
              <a:rPr lang="he-IL" b="1"/>
              <a:t>רק לעוד שנה</a:t>
            </a:r>
            <a:r>
              <a:rPr lang="he-IL"/>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he-IL"/>
              <a:t>זכויות סגנים בתואר</a:t>
            </a:r>
            <a:endParaRPr lang="en-US"/>
          </a:p>
        </p:txBody>
      </p:sp>
      <p:sp>
        <p:nvSpPr>
          <p:cNvPr id="46083" name="Rectangle 3"/>
          <p:cNvSpPr>
            <a:spLocks noGrp="1" noChangeArrowheads="1"/>
          </p:cNvSpPr>
          <p:nvPr>
            <p:ph type="body" idx="1"/>
          </p:nvPr>
        </p:nvSpPr>
        <p:spPr>
          <a:xfrm>
            <a:off x="1182688" y="1844675"/>
            <a:ext cx="7772400" cy="5013325"/>
          </a:xfrm>
        </p:spPr>
        <p:txBody>
          <a:bodyPr/>
          <a:lstStyle/>
          <a:p>
            <a:pPr eaLnBrk="1" hangingPunct="1">
              <a:lnSpc>
                <a:spcPct val="90000"/>
              </a:lnSpc>
            </a:pPr>
            <a:r>
              <a:rPr lang="he-IL" sz="2400"/>
              <a:t>סגנים שאינם זכאים לשכר מכונים : "סגנים בתואר".</a:t>
            </a:r>
          </a:p>
          <a:p>
            <a:pPr eaLnBrk="1" hangingPunct="1">
              <a:lnSpc>
                <a:spcPct val="90000"/>
              </a:lnSpc>
            </a:pPr>
            <a:r>
              <a:rPr lang="he-IL" sz="2400"/>
              <a:t>סגנים בתואר, ו/או חברי מועצה, הגם שהואצלו להם סמכויות ותפקידים אינם זכאים לשכר ו/או להחזרי הוצאות, החזקת פלפון  או החזרי תשלום בגין טלפון קווי או נייד.</a:t>
            </a:r>
          </a:p>
          <a:p>
            <a:pPr eaLnBrk="1" hangingPunct="1">
              <a:lnSpc>
                <a:spcPct val="90000"/>
              </a:lnSpc>
            </a:pPr>
            <a:r>
              <a:rPr lang="he-IL" sz="2400"/>
              <a:t>סגנים בתואר ו/או חברי מועצה אינם זכאים למזכירה אישית או עוזר אישי.</a:t>
            </a:r>
          </a:p>
          <a:p>
            <a:pPr eaLnBrk="1" hangingPunct="1">
              <a:lnSpc>
                <a:spcPct val="90000"/>
              </a:lnSpc>
            </a:pPr>
            <a:r>
              <a:rPr lang="he-IL" sz="2400"/>
              <a:t>נקבע כי סגנים בתואר וחברי מועצה יהיו זכאים לחדר שישמש אותם לעבודתם הציבורית כחברי מועצה ויכול שיהיה עם חברי מועצה נוספים ו/או שיהיה פנוי לאחר שעות העבודה המקובלות. </a:t>
            </a:r>
          </a:p>
          <a:p>
            <a:pPr eaLnBrk="1" hangingPunct="1">
              <a:lnSpc>
                <a:spcPct val="90000"/>
              </a:lnSpc>
            </a:pPr>
            <a:r>
              <a:rPr lang="he-IL" sz="2400"/>
              <a:t>הרשות תעמיד לרשות הסגן בתואר ו/או חברי המועצה שירותי מזכירות שינתנו במרוכז לכל חברי המועצה, בין אם על ידי מזכירות לשכת ראש העיר או המנכ"ל או בדרך ראויה אחרת (חוזר 11/2004).</a:t>
            </a:r>
            <a:endParaRPr lang="en-US" sz="24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he-IL"/>
              <a:t>חובת הגשת הצהרת הון</a:t>
            </a:r>
            <a:endParaRPr lang="en-US"/>
          </a:p>
        </p:txBody>
      </p:sp>
      <p:sp>
        <p:nvSpPr>
          <p:cNvPr id="47107" name="Rectangle 3"/>
          <p:cNvSpPr>
            <a:spLocks noGrp="1" noChangeArrowheads="1"/>
          </p:cNvSpPr>
          <p:nvPr>
            <p:ph type="body" idx="1"/>
          </p:nvPr>
        </p:nvSpPr>
        <p:spPr>
          <a:xfrm>
            <a:off x="1182688" y="2017713"/>
            <a:ext cx="7772400" cy="4579937"/>
          </a:xfrm>
        </p:spPr>
        <p:txBody>
          <a:bodyPr/>
          <a:lstStyle/>
          <a:p>
            <a:pPr eaLnBrk="1" hangingPunct="1">
              <a:lnSpc>
                <a:spcPct val="90000"/>
              </a:lnSpc>
            </a:pPr>
            <a:r>
              <a:rPr lang="he-IL" sz="2800"/>
              <a:t>על פי חוק ראש הרשות המקומית וסגניו (הצהרת הון) – חובה על ראש רשות מקומית וסגניו להגיש הצהרת הון תוך 60 יום מיום היבחרם לתפקיד.</a:t>
            </a:r>
          </a:p>
          <a:p>
            <a:pPr eaLnBrk="1" hangingPunct="1">
              <a:lnSpc>
                <a:spcPct val="90000"/>
              </a:lnSpc>
            </a:pPr>
            <a:r>
              <a:rPr lang="he-IL" sz="2800"/>
              <a:t>טופס ההצהרה מתפרסם באתר משרד הפנים.</a:t>
            </a:r>
          </a:p>
          <a:p>
            <a:pPr eaLnBrk="1" hangingPunct="1">
              <a:lnSpc>
                <a:spcPct val="90000"/>
              </a:lnSpc>
            </a:pPr>
            <a:r>
              <a:rPr lang="he-IL" sz="2800"/>
              <a:t>על מגיש ההצהרה להגיש הצהרה מתקנת כל אימת שלדעתו חל שינוי משמעותי בתוכן ההצהרה.</a:t>
            </a:r>
          </a:p>
          <a:p>
            <a:pPr eaLnBrk="1" hangingPunct="1">
              <a:lnSpc>
                <a:spcPct val="90000"/>
              </a:lnSpc>
            </a:pPr>
            <a:r>
              <a:rPr lang="he-IL" sz="2800"/>
              <a:t>על מגיש ההצהרה להגיש הצהרה תוך 60 ימים מסיום כהונתו ברשות.</a:t>
            </a:r>
          </a:p>
          <a:p>
            <a:pPr eaLnBrk="1" hangingPunct="1">
              <a:lnSpc>
                <a:spcPct val="90000"/>
              </a:lnSpc>
            </a:pPr>
            <a:r>
              <a:rPr lang="he-IL" sz="2800"/>
              <a:t>המשרד ינקוט באמצעים כנגד ראשי רשויות וסגנים שלא הגישו הצהרה כנדרש בחוק.</a:t>
            </a:r>
            <a:endParaRPr lang="en-US" sz="28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he-IL"/>
              <a:t>איסור עבודה נוספת</a:t>
            </a:r>
            <a:endParaRPr lang="en-US"/>
          </a:p>
        </p:txBody>
      </p:sp>
      <p:sp>
        <p:nvSpPr>
          <p:cNvPr id="48131" name="Rectangle 3"/>
          <p:cNvSpPr>
            <a:spLocks noGrp="1" noChangeArrowheads="1"/>
          </p:cNvSpPr>
          <p:nvPr>
            <p:ph type="body" idx="1"/>
          </p:nvPr>
        </p:nvSpPr>
        <p:spPr>
          <a:xfrm>
            <a:off x="611188" y="2133600"/>
            <a:ext cx="8348662" cy="5111750"/>
          </a:xfrm>
        </p:spPr>
        <p:txBody>
          <a:bodyPr/>
          <a:lstStyle/>
          <a:p>
            <a:pPr eaLnBrk="1" hangingPunct="1">
              <a:lnSpc>
                <a:spcPct val="90000"/>
              </a:lnSpc>
            </a:pPr>
            <a:r>
              <a:rPr lang="he-IL" sz="2400"/>
              <a:t>אסור לראש רשות ולסגן ראש רשות המועסק במשרה מלאה לעסוק בעבודה נוספת, למעט עיסוק בהתנדבות וללא תמורה. </a:t>
            </a:r>
          </a:p>
          <a:p>
            <a:pPr lvl="1" eaLnBrk="1" hangingPunct="1">
              <a:lnSpc>
                <a:spcPct val="90000"/>
              </a:lnSpc>
            </a:pPr>
            <a:r>
              <a:rPr lang="he-IL" sz="2000"/>
              <a:t>יש להודיע בכתב למועצה ולשר על ההתנדבות עם תחילת הכהונה או תחילת העיסוק לפי המוקדם, תוך פירוט מהות העיסוק ומשך הזמן שיוקד על ידו לצורך כך.</a:t>
            </a:r>
          </a:p>
          <a:p>
            <a:pPr eaLnBrk="1" hangingPunct="1">
              <a:lnSpc>
                <a:spcPct val="90000"/>
              </a:lnSpc>
            </a:pPr>
            <a:r>
              <a:rPr lang="he-IL" sz="2400"/>
              <a:t>לא יראו כעיסוק נוסף – </a:t>
            </a:r>
          </a:p>
          <a:p>
            <a:pPr lvl="1" eaLnBrk="1" hangingPunct="1">
              <a:lnSpc>
                <a:spcPct val="90000"/>
              </a:lnSpc>
            </a:pPr>
            <a:r>
              <a:rPr lang="he-IL" sz="2000"/>
              <a:t>כהונה כיו"ר כחבר או כדיקרקטור או בעל תפקיד מקביל אחר במוסד תכנון או איגוד ערים או תאגיד שהקימה הרשות המקומית בלהתאם לסמכויותיה לפי כל דין ויש בידיה כוח הצבעה או הון בתאגיד;</a:t>
            </a:r>
          </a:p>
          <a:p>
            <a:pPr lvl="1" eaLnBrk="1" hangingPunct="1">
              <a:lnSpc>
                <a:spcPct val="90000"/>
              </a:lnSpc>
            </a:pPr>
            <a:r>
              <a:rPr lang="he-IL" sz="2000"/>
              <a:t>פעילות ללא שכר במסגרת סיעה או מפלגה (למעט קבלת שירותי משרד, רכב ונהג);</a:t>
            </a:r>
          </a:p>
          <a:p>
            <a:pPr lvl="1" eaLnBrk="1" hangingPunct="1">
              <a:lnSpc>
                <a:spcPct val="90000"/>
              </a:lnSpc>
            </a:pPr>
            <a:r>
              <a:rPr lang="he-IL" sz="2000"/>
              <a:t>החזקה בלבד של מניות בתאגיד;</a:t>
            </a:r>
          </a:p>
          <a:p>
            <a:pPr lvl="1" eaLnBrk="1" hangingPunct="1">
              <a:lnSpc>
                <a:spcPct val="90000"/>
              </a:lnSpc>
            </a:pPr>
            <a:r>
              <a:rPr lang="he-IL" sz="2000"/>
              <a:t>קבלת הכנסות מנכס שלו או של משפחתו;</a:t>
            </a:r>
          </a:p>
          <a:p>
            <a:pPr lvl="1" eaLnBrk="1" hangingPunct="1">
              <a:lnSpc>
                <a:spcPct val="90000"/>
              </a:lnSpc>
            </a:pPr>
            <a:r>
              <a:rPr lang="he-IL" sz="2000"/>
              <a:t>קבלת הכנסה מיצירה ספרותית, אומנותית או מדעית;</a:t>
            </a:r>
            <a:endParaRPr lang="en-US" sz="20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he-IL"/>
              <a:t>הגבלות על עיסוק נוסף או התנדבות</a:t>
            </a:r>
            <a:endParaRPr lang="en-US"/>
          </a:p>
        </p:txBody>
      </p:sp>
      <p:sp>
        <p:nvSpPr>
          <p:cNvPr id="49155" name="Rectangle 3"/>
          <p:cNvSpPr>
            <a:spLocks noGrp="1" noChangeArrowheads="1"/>
          </p:cNvSpPr>
          <p:nvPr>
            <p:ph type="body" idx="1"/>
          </p:nvPr>
        </p:nvSpPr>
        <p:spPr>
          <a:xfrm>
            <a:off x="755576" y="1844675"/>
            <a:ext cx="8199512" cy="5013325"/>
          </a:xfrm>
        </p:spPr>
        <p:txBody>
          <a:bodyPr/>
          <a:lstStyle/>
          <a:p>
            <a:pPr eaLnBrk="1" hangingPunct="1">
              <a:lnSpc>
                <a:spcPct val="90000"/>
              </a:lnSpc>
            </a:pPr>
            <a:r>
              <a:rPr lang="he-IL" sz="2400"/>
              <a:t>אסור לעסוק בעיסוק שיש בו כדי לפגוע בכבוד הרשות המקומית, או במעמדו או בקיום חובותיו כנבחר ברשות.</a:t>
            </a:r>
          </a:p>
          <a:p>
            <a:pPr eaLnBrk="1" hangingPunct="1">
              <a:lnSpc>
                <a:spcPct val="90000"/>
              </a:lnSpc>
            </a:pPr>
            <a:r>
              <a:rPr lang="he-IL" sz="2400"/>
              <a:t>אסור לעסוק בעיסוק שיש בו חשש לניצול לרעה או השגת יתרון או העדפה אישיים בשל היותו נבחר ברשות.</a:t>
            </a:r>
          </a:p>
          <a:p>
            <a:pPr eaLnBrk="1" hangingPunct="1">
              <a:lnSpc>
                <a:spcPct val="90000"/>
              </a:lnSpc>
            </a:pPr>
            <a:r>
              <a:rPr lang="he-IL" sz="2400"/>
              <a:t>אסור לעסוק בעיסוק שיש בו אפשרות של ניגוד עניינים בין העיסוק הנוסף לבין תפקידו כנבחר ברשות.</a:t>
            </a:r>
          </a:p>
          <a:p>
            <a:pPr eaLnBrk="1" hangingPunct="1">
              <a:lnSpc>
                <a:spcPct val="90000"/>
              </a:lnSpc>
            </a:pPr>
            <a:r>
              <a:rPr lang="he-IL" sz="2400"/>
              <a:t>אסור לנבחר ליתן יצוג משפטי לבעל דין בהליך משפטי שבו אחד מבעלי הדין הוא הרשות המקומית או תאגיד שבו לרשות המקומית כוח הצבעה (מוסד תכנון, איגוד ערים או תאגיד)</a:t>
            </a:r>
          </a:p>
          <a:p>
            <a:pPr eaLnBrk="1" hangingPunct="1">
              <a:lnSpc>
                <a:spcPct val="90000"/>
              </a:lnSpc>
            </a:pPr>
            <a:r>
              <a:rPr lang="he-IL" sz="2400"/>
              <a:t>הוראות אלו חלות גם על עיסוק בהתנדבות וללא תמורה או על עיסוק מותר – בין אם מאחר ומועסק במשרה חלקית במועצה ובין אם מכיון שלא מוגדר כעיסוק נוסף.</a:t>
            </a:r>
            <a:endParaRPr lang="en-US" sz="24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he-IL"/>
              <a:t>כללים לאישור עבודה נוספת לסגן </a:t>
            </a:r>
            <a:endParaRPr lang="en-US"/>
          </a:p>
        </p:txBody>
      </p:sp>
      <p:sp>
        <p:nvSpPr>
          <p:cNvPr id="50179" name="Rectangle 3"/>
          <p:cNvSpPr>
            <a:spLocks noGrp="1" noChangeArrowheads="1"/>
          </p:cNvSpPr>
          <p:nvPr>
            <p:ph type="body" idx="1"/>
          </p:nvPr>
        </p:nvSpPr>
        <p:spPr>
          <a:xfrm>
            <a:off x="1182688" y="2017713"/>
            <a:ext cx="7772400" cy="4840287"/>
          </a:xfrm>
        </p:spPr>
        <p:txBody>
          <a:bodyPr/>
          <a:lstStyle/>
          <a:p>
            <a:pPr eaLnBrk="1" hangingPunct="1">
              <a:lnSpc>
                <a:spcPct val="80000"/>
              </a:lnSpc>
            </a:pPr>
            <a:r>
              <a:rPr lang="he-IL" sz="2400"/>
              <a:t>אינו זכאי למלוא השכר ותנאי השירות המשולמים לסגן באותה רשות.</a:t>
            </a:r>
          </a:p>
          <a:p>
            <a:pPr eaLnBrk="1" hangingPunct="1">
              <a:lnSpc>
                <a:spcPct val="80000"/>
              </a:lnSpc>
            </a:pPr>
            <a:r>
              <a:rPr lang="he-IL" sz="2400"/>
              <a:t>שכרו מהעיסוק הנוסף ומהמועצה לא יעלה על 100% משכר סגן באותה רשות מקומית.</a:t>
            </a:r>
          </a:p>
          <a:p>
            <a:pPr eaLnBrk="1" hangingPunct="1">
              <a:lnSpc>
                <a:spcPct val="80000"/>
              </a:lnSpc>
            </a:pPr>
            <a:r>
              <a:rPr lang="he-IL" sz="2400"/>
              <a:t>סגן השר הודיע למועצה ולשר על רצונו לעסוק בעיסוק הנוסף, על מהותו ועל משך הזמן שיוקדש על ידו לצורך כך וכן על הכנסתו הצפויה מהעיסוק הנוסף.</a:t>
            </a:r>
          </a:p>
          <a:p>
            <a:pPr eaLnBrk="1" hangingPunct="1">
              <a:lnSpc>
                <a:spcPct val="80000"/>
              </a:lnSpc>
            </a:pPr>
            <a:r>
              <a:rPr lang="he-IL" sz="2400"/>
              <a:t>שר הפנים אישר לסגן לעסוק בעיסוק הנוסף.</a:t>
            </a:r>
          </a:p>
          <a:p>
            <a:pPr lvl="1" eaLnBrk="1" hangingPunct="1">
              <a:lnSpc>
                <a:spcPct val="80000"/>
              </a:lnSpc>
            </a:pPr>
            <a:r>
              <a:rPr lang="he-IL" sz="2000"/>
              <a:t>בטרם ינתן האישור דורש השר כי הסגן יפרט את הימים והשעות בהם יעסוק בעיסוק הנוסף, וכן אישור היועץ המשפטי כי לא קיים חשש לניגוד עניינים בין כהונתו במועצה לעיסוק הנוסף, תוך התייחסות גם לרשימת לקוחותיו. כן נדרשת המועצה לפקח מידי תקופה כי לא נעשים שינויים שיש בהם כדי להשפיע על ההחלטה לאשר ההתקשרות במשך הזמן (כגון פיקוח על ההכנסות מהעיסוק הנוסף, ו/או על רשימת הלקוחות של הסגן).</a:t>
            </a:r>
            <a:endParaRPr lang="en-US" sz="20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he-IL"/>
              <a:t>סיום כהונת ראש רשות</a:t>
            </a:r>
            <a:endParaRPr lang="en-US"/>
          </a:p>
        </p:txBody>
      </p:sp>
      <p:sp>
        <p:nvSpPr>
          <p:cNvPr id="51203" name="Rectangle 3"/>
          <p:cNvSpPr>
            <a:spLocks noGrp="1" noChangeArrowheads="1"/>
          </p:cNvSpPr>
          <p:nvPr>
            <p:ph type="body" idx="1"/>
          </p:nvPr>
        </p:nvSpPr>
        <p:spPr>
          <a:xfrm>
            <a:off x="1043608" y="1916113"/>
            <a:ext cx="7916242" cy="4764087"/>
          </a:xfrm>
        </p:spPr>
        <p:txBody>
          <a:bodyPr/>
          <a:lstStyle/>
          <a:p>
            <a:pPr eaLnBrk="1" hangingPunct="1">
              <a:lnSpc>
                <a:spcPct val="90000"/>
              </a:lnSpc>
            </a:pPr>
            <a:r>
              <a:rPr lang="he-IL" sz="2400"/>
              <a:t>ראש רשות יסיים כהונתו באחת מאלה:</a:t>
            </a:r>
          </a:p>
          <a:p>
            <a:pPr lvl="1" eaLnBrk="1" hangingPunct="1">
              <a:lnSpc>
                <a:spcPct val="90000"/>
              </a:lnSpc>
            </a:pPr>
            <a:r>
              <a:rPr lang="he-IL" sz="2000"/>
              <a:t>חדל להיות חבר מועצה (כגון כשעבר לגור ברשות מקומית אחרת או נפסל מכהונתו מסיבה אחרת המנויה בחוק).</a:t>
            </a:r>
          </a:p>
          <a:p>
            <a:pPr lvl="1" eaLnBrk="1" hangingPunct="1">
              <a:lnSpc>
                <a:spcPct val="90000"/>
              </a:lnSpc>
            </a:pPr>
            <a:r>
              <a:rPr lang="he-IL" sz="2000"/>
              <a:t>התפטר בהודעה בכתב לשר.</a:t>
            </a:r>
          </a:p>
          <a:p>
            <a:pPr lvl="1" eaLnBrk="1" hangingPunct="1">
              <a:lnSpc>
                <a:spcPct val="90000"/>
              </a:lnSpc>
            </a:pPr>
            <a:r>
              <a:rPr lang="he-IL" sz="2000"/>
              <a:t>הורשע, בפסק דין סופי בעבירה שיש עימה קלון (בתקופת הביניים – יושעה מתפקידו).</a:t>
            </a:r>
          </a:p>
          <a:p>
            <a:pPr lvl="1" eaLnBrk="1" hangingPunct="1">
              <a:lnSpc>
                <a:spcPct val="90000"/>
              </a:lnSpc>
            </a:pPr>
            <a:r>
              <a:rPr lang="he-IL" sz="2000"/>
              <a:t>השר העבירו מכהונתו לאחר שנוכח שעקב מצבו הבריאותי נבצר ממנו למלא תפקידו דרך קבע.</a:t>
            </a:r>
          </a:p>
          <a:p>
            <a:pPr lvl="1" eaLnBrk="1" hangingPunct="1">
              <a:lnSpc>
                <a:spcPct val="90000"/>
              </a:lnSpc>
            </a:pPr>
            <a:r>
              <a:rPr lang="he-IL" sz="2000"/>
              <a:t>המועצה העבירה אותו מתפקידו לאחר שנוכחה לדעת שמתנהג התנהגות שאינה הולמת את מעמדו ואינו ראוי לכהונתו.</a:t>
            </a:r>
          </a:p>
          <a:p>
            <a:pPr lvl="1" eaLnBrk="1" hangingPunct="1">
              <a:lnSpc>
                <a:spcPct val="90000"/>
              </a:lnSpc>
            </a:pPr>
            <a:r>
              <a:rPr lang="he-IL" sz="2000"/>
              <a:t>השר מינה ראש מועצה ומועצה במקום המועצה המכהנת על פי סעיף 143 לפקודת העיריות או סעיף 206 לפקודת העיריות או סעיף 38 או סעיף 38א לפקודת המועצות המקומיות.</a:t>
            </a:r>
          </a:p>
          <a:p>
            <a:pPr lvl="1" eaLnBrk="1" hangingPunct="1">
              <a:lnSpc>
                <a:spcPct val="90000"/>
              </a:lnSpc>
            </a:pPr>
            <a:r>
              <a:rPr lang="he-IL" sz="2000"/>
              <a:t>הוגש נגדו כתב אישום – וזאת לאור החלטת בג"צ 4921/13 אומץ אזרחים למען מינהל תקין נ' עיריית רמת השרון ואח'. (מה-17/9/13).</a:t>
            </a:r>
            <a:endParaRPr lang="en-US" sz="20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השעיית ראש רשות בשל הגשת כתב אישום</a:t>
            </a:r>
          </a:p>
        </p:txBody>
      </p:sp>
      <p:sp>
        <p:nvSpPr>
          <p:cNvPr id="3" name="מציין מיקום תוכן 2"/>
          <p:cNvSpPr>
            <a:spLocks noGrp="1"/>
          </p:cNvSpPr>
          <p:nvPr>
            <p:ph idx="1"/>
          </p:nvPr>
        </p:nvSpPr>
        <p:spPr>
          <a:xfrm>
            <a:off x="683568" y="1772816"/>
            <a:ext cx="8343528" cy="4579639"/>
          </a:xfrm>
        </p:spPr>
        <p:txBody>
          <a:bodyPr/>
          <a:lstStyle/>
          <a:p>
            <a:r>
              <a:rPr lang="he-IL"/>
              <a:t>על פי התיקון משנת 2014 – תמונה ועדה לבחינת השעיית ראש רשות בשל הגשת כתב אישום.</a:t>
            </a:r>
          </a:p>
          <a:p>
            <a:r>
              <a:rPr lang="he-IL"/>
              <a:t>חברי הועדה: </a:t>
            </a:r>
          </a:p>
          <a:p>
            <a:pPr lvl="1"/>
            <a:r>
              <a:rPr lang="he-IL"/>
              <a:t>שופט בדימוס –יו"ר; </a:t>
            </a:r>
          </a:p>
          <a:p>
            <a:pPr lvl="1"/>
            <a:r>
              <a:rPr lang="he-IL"/>
              <a:t>משפטן הכשיר לשמש שופט של בימ"ש מחוזי שימנה השר;</a:t>
            </a:r>
          </a:p>
          <a:p>
            <a:pPr lvl="1"/>
            <a:r>
              <a:rPr lang="he-IL"/>
              <a:t>ראש רשות מקומית לשעבר שימנה השר.</a:t>
            </a:r>
          </a:p>
          <a:p>
            <a:r>
              <a:rPr lang="he-IL"/>
              <a:t>אין למנות מישהו הפעיל בחיים הפוליטיים בשנתיים שקודם למינוי ובתקופת המינוי.</a:t>
            </a:r>
          </a:p>
          <a:p>
            <a:pPr marL="800100" lvl="2" indent="0">
              <a:buNone/>
            </a:pPr>
            <a:r>
              <a:rPr lang="he-IL"/>
              <a:t>	</a:t>
            </a:r>
          </a:p>
          <a:p>
            <a:pPr marL="400050" lvl="1" indent="0">
              <a:buNone/>
            </a:pPr>
            <a:r>
              <a:rPr lang="he-IL"/>
              <a:t>		</a:t>
            </a:r>
          </a:p>
        </p:txBody>
      </p:sp>
    </p:spTree>
    <p:extLst>
      <p:ext uri="{BB962C8B-B14F-4D97-AF65-F5344CB8AC3E}">
        <p14:creationId xmlns:p14="http://schemas.microsoft.com/office/powerpoint/2010/main" val="28743293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395536" y="1916832"/>
            <a:ext cx="8726667" cy="4114800"/>
          </a:xfrm>
        </p:spPr>
        <p:txBody>
          <a:bodyPr/>
          <a:lstStyle/>
          <a:p>
            <a:r>
              <a:rPr lang="he-IL" sz="2400"/>
              <a:t>היועץ המשפטי לממשלה הוא שמגיש את הבקשה לוועדה לבחינת השעיה, והיא תיתן החלטתה לאחר שנתנה לראש הרשות הזדמנות להשמיע את טענותיו.</a:t>
            </a:r>
          </a:p>
          <a:p>
            <a:r>
              <a:rPr lang="he-IL" sz="2400"/>
              <a:t>הועדה רשאית להחליט על השעיית ראש הרשות אם סברה כי מפאת חומרת האישומים המיוחסים בכתב האישום אין הוא ראוי לכהן כראש רשות.</a:t>
            </a:r>
          </a:p>
          <a:p>
            <a:r>
              <a:rPr lang="he-IL" sz="2400"/>
              <a:t>על הועדה לשקול בין השאר:</a:t>
            </a:r>
          </a:p>
          <a:p>
            <a:pPr lvl="1"/>
            <a:r>
              <a:rPr lang="he-IL" sz="2400"/>
              <a:t>העבירות, נסיבותיהן, היקפן והתמשכותן.</a:t>
            </a:r>
          </a:p>
          <a:p>
            <a:pPr lvl="1"/>
            <a:r>
              <a:rPr lang="he-IL" sz="2400"/>
              <a:t>מספר הפרשות המיוחסות לראש הרשות.</a:t>
            </a:r>
          </a:p>
          <a:p>
            <a:pPr lvl="1"/>
            <a:r>
              <a:rPr lang="he-IL" sz="2400"/>
              <a:t>הזיקה בין האישומים לבין סמכויותיו ותפקידיו.</a:t>
            </a:r>
          </a:p>
          <a:p>
            <a:pPr lvl="1"/>
            <a:r>
              <a:rPr lang="he-IL" sz="2400"/>
              <a:t>פרק הזמן שחלף ממועד ביצוע העבירות המיוחסות</a:t>
            </a:r>
            <a:r>
              <a:rPr lang="he-IL"/>
              <a:t>.</a:t>
            </a:r>
          </a:p>
        </p:txBody>
      </p:sp>
    </p:spTree>
    <p:extLst>
      <p:ext uri="{BB962C8B-B14F-4D97-AF65-F5344CB8AC3E}">
        <p14:creationId xmlns:p14="http://schemas.microsoft.com/office/powerpoint/2010/main" val="35604396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323528" y="2017712"/>
            <a:ext cx="8631560" cy="4651647"/>
          </a:xfrm>
        </p:spPr>
        <p:txBody>
          <a:bodyPr/>
          <a:lstStyle/>
          <a:p>
            <a:r>
              <a:rPr lang="he-IL"/>
              <a:t>הועדה תתייחס גם לתפקידים שיהיה רשאי למלא כחבר מועצה בתקופת ההשעיה, ורשאית להטיל עליו הגבלות וסייגים.</a:t>
            </a:r>
          </a:p>
          <a:p>
            <a:r>
              <a:rPr lang="he-IL"/>
              <a:t>החלטות הועדה יתקבלו תוך 30 יום.</a:t>
            </a:r>
          </a:p>
          <a:p>
            <a:r>
              <a:rPr lang="he-IL"/>
              <a:t>ההשעיה תעמוד בתוקפה לתקפוה כפי שתקבע הועדה שלא תעלה על שנה. אולם הועדה רשאית, לבקשת היועמ"ש לממשלה להאריך את התקופה בתקופת נוספות. תוך שקילת משך ההליך המשפטי והנסיבות להתמשכות ההליך.</a:t>
            </a:r>
          </a:p>
        </p:txBody>
      </p:sp>
    </p:spTree>
    <p:extLst>
      <p:ext uri="{BB962C8B-B14F-4D97-AF65-F5344CB8AC3E}">
        <p14:creationId xmlns:p14="http://schemas.microsoft.com/office/powerpoint/2010/main" val="2941909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r>
              <a:rPr lang="he-IL"/>
              <a:t>תקופת ההשעיה תסתיים עם סיום ההליך הפלילי ללא הרשעה או אם ההליך הפלילי הופסק, או אם נקבע שאין עם העבירה שבה הורשע ראש הרשות משום קלון, או כאשר יש חובת השעיה מכוח סעיף 20(ד) לחוק (הרשעה בעבירה שיש עימה קלון עד לפס"ד סופי).</a:t>
            </a:r>
          </a:p>
          <a:p>
            <a:r>
              <a:rPr lang="he-IL"/>
              <a:t>החלטות הועדה – כולל החלטות ביניים – יפורסמו באתר האינטרנט של משרד הפנים.</a:t>
            </a:r>
          </a:p>
          <a:p>
            <a:endParaRPr lang="he-IL"/>
          </a:p>
        </p:txBody>
      </p:sp>
    </p:spTree>
    <p:extLst>
      <p:ext uri="{BB962C8B-B14F-4D97-AF65-F5344CB8AC3E}">
        <p14:creationId xmlns:p14="http://schemas.microsoft.com/office/powerpoint/2010/main" val="2622854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זכויות ראש רשות מושעה לפי החלטות הועדה</a:t>
            </a:r>
          </a:p>
        </p:txBody>
      </p:sp>
      <p:sp>
        <p:nvSpPr>
          <p:cNvPr id="3" name="מציין מיקום תוכן 2"/>
          <p:cNvSpPr>
            <a:spLocks noGrp="1"/>
          </p:cNvSpPr>
          <p:nvPr>
            <p:ph idx="1"/>
          </p:nvPr>
        </p:nvSpPr>
        <p:spPr>
          <a:xfrm>
            <a:off x="611560" y="2017712"/>
            <a:ext cx="8343528" cy="4579639"/>
          </a:xfrm>
        </p:spPr>
        <p:txBody>
          <a:bodyPr/>
          <a:lstStyle/>
          <a:p>
            <a:r>
              <a:rPr lang="he-IL" sz="2800"/>
              <a:t>ראש רשות מושעה לפי החלטת הועדה זכאי למשכורת בגובה 50% במשך מחצית השנה הראשונה , ובהמשך לשכר בשיעור של 70%. </a:t>
            </a:r>
          </a:p>
          <a:p>
            <a:r>
              <a:rPr lang="he-IL" sz="2800"/>
              <a:t>הזכאות לתנאים הנלווים הינה על פי החלטת השר ולא יותר מאחוז השכר המאושר על פי חוק.</a:t>
            </a:r>
          </a:p>
          <a:p>
            <a:r>
              <a:rPr lang="he-IL" sz="2800"/>
              <a:t>על ראש רשות מושעה חלים ההגבלות על עבודה נוספת כפי שחלים על סגן המכהן בחלקיות משרה.</a:t>
            </a:r>
          </a:p>
          <a:p>
            <a:r>
              <a:rPr lang="he-IL" sz="2800"/>
              <a:t>זוכה ראש הרשות – ישלום לו החלק היחסי של שכרו שלא שולם לו בתקופת ההשעיה בניכוי הכנסתו  מהעיסוק הנוסף.</a:t>
            </a:r>
          </a:p>
        </p:txBody>
      </p:sp>
    </p:spTree>
    <p:extLst>
      <p:ext uri="{BB962C8B-B14F-4D97-AF65-F5344CB8AC3E}">
        <p14:creationId xmlns:p14="http://schemas.microsoft.com/office/powerpoint/2010/main" val="14911479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בחירת ממלא מקום</a:t>
            </a:r>
          </a:p>
        </p:txBody>
      </p:sp>
      <p:sp>
        <p:nvSpPr>
          <p:cNvPr id="3" name="מציין מיקום תוכן 2"/>
          <p:cNvSpPr>
            <a:spLocks noGrp="1"/>
          </p:cNvSpPr>
          <p:nvPr>
            <p:ph idx="1"/>
          </p:nvPr>
        </p:nvSpPr>
        <p:spPr>
          <a:xfrm>
            <a:off x="323528" y="1772816"/>
            <a:ext cx="8631560" cy="4968552"/>
          </a:xfrm>
        </p:spPr>
        <p:txBody>
          <a:bodyPr/>
          <a:lstStyle/>
          <a:p>
            <a:r>
              <a:rPr lang="he-IL" sz="2800"/>
              <a:t>הושעה ראש רשות לפי החלטת הועדה- המועצה תמנה ממלא מקום מבין חבריה לפי הוראות סעיף 26 לחוק, והוא יכהן עד לתום תקופת ההשעיה או עד לבחירת ראש רשות בבחירות לפי המוקדם, ממלא המקום יחשב כממלא תפקיד ראש הרשות לכל דבר וענין.</a:t>
            </a:r>
          </a:p>
          <a:p>
            <a:r>
              <a:rPr lang="he-IL" sz="2800"/>
              <a:t>אם במהלך ההשעיה היו בחירות ונבחר המושעה – תימשך השעייתו, אך כממלא מקומו ישמש המועמד ששמו בא אחרי ראש הרשות שהושעה ברשימת המועמדים, ובלבד שנבחר כחבר מועצה. </a:t>
            </a:r>
          </a:p>
          <a:p>
            <a:r>
              <a:rPr lang="he-IL" sz="2800"/>
              <a:t>אם לא נבחר כחבר מועצה – יבחר על ידי המליאה מבין חברי המועצה.</a:t>
            </a:r>
          </a:p>
          <a:p>
            <a:endParaRPr lang="he-IL"/>
          </a:p>
        </p:txBody>
      </p:sp>
    </p:spTree>
    <p:extLst>
      <p:ext uri="{BB962C8B-B14F-4D97-AF65-F5344CB8AC3E}">
        <p14:creationId xmlns:p14="http://schemas.microsoft.com/office/powerpoint/2010/main" val="24598416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he-IL"/>
              <a:t>בחירות מיוחדות</a:t>
            </a:r>
            <a:endParaRPr lang="en-US"/>
          </a:p>
        </p:txBody>
      </p:sp>
      <p:sp>
        <p:nvSpPr>
          <p:cNvPr id="52227" name="Rectangle 3"/>
          <p:cNvSpPr>
            <a:spLocks noGrp="1" noChangeArrowheads="1"/>
          </p:cNvSpPr>
          <p:nvPr>
            <p:ph type="body" idx="1"/>
          </p:nvPr>
        </p:nvSpPr>
        <p:spPr>
          <a:xfrm>
            <a:off x="1187450" y="1773238"/>
            <a:ext cx="7772400" cy="4895850"/>
          </a:xfrm>
        </p:spPr>
        <p:txBody>
          <a:bodyPr/>
          <a:lstStyle/>
          <a:p>
            <a:pPr eaLnBrk="1" hangingPunct="1">
              <a:lnSpc>
                <a:spcPct val="90000"/>
              </a:lnSpc>
            </a:pPr>
            <a:r>
              <a:rPr lang="he-IL" sz="2400"/>
              <a:t>יתקיימו בחירות לראש רשות בלבד במקרים הבאים:</a:t>
            </a:r>
          </a:p>
          <a:p>
            <a:pPr lvl="1" eaLnBrk="1" hangingPunct="1">
              <a:lnSpc>
                <a:spcPct val="90000"/>
              </a:lnSpc>
            </a:pPr>
            <a:r>
              <a:rPr lang="he-IL" sz="2000"/>
              <a:t>מועד הבחירות למועצה ולראש המועצה הוא מעל לשנה ובנוסף</a:t>
            </a:r>
          </a:p>
          <a:p>
            <a:pPr lvl="2" eaLnBrk="1" hangingPunct="1">
              <a:lnSpc>
                <a:spcPct val="90000"/>
              </a:lnSpc>
            </a:pPr>
            <a:r>
              <a:rPr lang="he-IL" sz="1800"/>
              <a:t>ראש הרשות התפטר </a:t>
            </a:r>
          </a:p>
          <a:p>
            <a:pPr lvl="2" eaLnBrk="1" hangingPunct="1">
              <a:lnSpc>
                <a:spcPct val="90000"/>
              </a:lnSpc>
            </a:pPr>
            <a:r>
              <a:rPr lang="he-IL" sz="1800"/>
              <a:t>או נפטר</a:t>
            </a:r>
          </a:p>
          <a:p>
            <a:pPr lvl="2" eaLnBrk="1" hangingPunct="1">
              <a:lnSpc>
                <a:spcPct val="90000"/>
              </a:lnSpc>
            </a:pPr>
            <a:r>
              <a:rPr lang="he-IL" sz="1800"/>
              <a:t>או שחדל לכהן כיון שחדל להיות חבר מועצה, או פקעה כהונתו מחמת שהורשע בעבירה שיש עימה קלון, או הועבר מכהונה עקב מצב בריאות או התנהגות לא הולמת.</a:t>
            </a:r>
          </a:p>
          <a:p>
            <a:pPr lvl="2" eaLnBrk="1" hangingPunct="1">
              <a:lnSpc>
                <a:spcPct val="90000"/>
              </a:lnSpc>
            </a:pPr>
            <a:r>
              <a:rPr lang="he-IL" sz="1800"/>
              <a:t>או נבחר כחבר כנסת.</a:t>
            </a:r>
          </a:p>
          <a:p>
            <a:pPr eaLnBrk="1" hangingPunct="1">
              <a:lnSpc>
                <a:spcPct val="90000"/>
              </a:lnSpc>
            </a:pPr>
            <a:r>
              <a:rPr lang="he-IL" sz="2400"/>
              <a:t>תקופת כהונת ראש המועצה הנבחר בבחירות מיוחדות הינה עד לסיום כהונת המועצה הנבחרת המכהנת.</a:t>
            </a:r>
          </a:p>
          <a:p>
            <a:pPr eaLnBrk="1" hangingPunct="1">
              <a:lnSpc>
                <a:spcPct val="90000"/>
              </a:lnSpc>
            </a:pPr>
            <a:r>
              <a:rPr lang="he-IL" sz="2400"/>
              <a:t>הופסקה הכהונה שנה או פחות לפני מועד הבחירות תבחר המועצה ממלא מקום מבין חבריה, והוא יכהן עד בחירת ראש רשות במועד הבחירות הקרוב.</a:t>
            </a:r>
            <a:endParaRPr lang="en-US" sz="24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he-IL"/>
              <a:t>סיום כהונת סגן</a:t>
            </a:r>
            <a:endParaRPr lang="en-US"/>
          </a:p>
        </p:txBody>
      </p:sp>
      <p:sp>
        <p:nvSpPr>
          <p:cNvPr id="53251" name="Rectangle 3"/>
          <p:cNvSpPr>
            <a:spLocks noGrp="1" noChangeArrowheads="1"/>
          </p:cNvSpPr>
          <p:nvPr>
            <p:ph type="body" idx="1"/>
          </p:nvPr>
        </p:nvSpPr>
        <p:spPr>
          <a:xfrm>
            <a:off x="467544" y="1772817"/>
            <a:ext cx="8487544" cy="4824834"/>
          </a:xfrm>
        </p:spPr>
        <p:txBody>
          <a:bodyPr/>
          <a:lstStyle/>
          <a:p>
            <a:pPr eaLnBrk="1" hangingPunct="1">
              <a:lnSpc>
                <a:spcPct val="90000"/>
              </a:lnSpc>
            </a:pPr>
            <a:r>
              <a:rPr lang="he-IL"/>
              <a:t>סגן יסיים את כהונתו באחד מהמקרים הבאים:</a:t>
            </a:r>
          </a:p>
          <a:p>
            <a:pPr lvl="1" eaLnBrk="1" hangingPunct="1">
              <a:lnSpc>
                <a:spcPct val="90000"/>
              </a:lnSpc>
            </a:pPr>
            <a:r>
              <a:rPr lang="he-IL"/>
              <a:t>חדל לכהן כחבר מועצה;</a:t>
            </a:r>
          </a:p>
          <a:p>
            <a:pPr lvl="1" eaLnBrk="1" hangingPunct="1">
              <a:lnSpc>
                <a:spcPct val="90000"/>
              </a:lnSpc>
            </a:pPr>
            <a:r>
              <a:rPr lang="he-IL"/>
              <a:t>התפטר במתן הודעה בכתב למועצה;</a:t>
            </a:r>
          </a:p>
          <a:p>
            <a:pPr lvl="1" eaLnBrk="1" hangingPunct="1">
              <a:lnSpc>
                <a:spcPct val="90000"/>
              </a:lnSpc>
            </a:pPr>
            <a:r>
              <a:rPr lang="he-IL"/>
              <a:t>הועבר מכהונתו – </a:t>
            </a:r>
          </a:p>
          <a:p>
            <a:pPr lvl="1" eaLnBrk="1" hangingPunct="1">
              <a:lnSpc>
                <a:spcPct val="90000"/>
              </a:lnSpc>
              <a:buFont typeface="Wingdings" pitchFamily="2" charset="2"/>
              <a:buNone/>
            </a:pPr>
            <a:r>
              <a:rPr lang="he-IL"/>
              <a:t>	בסגן מ"מ – על ידי ראש הרשות באישור המועצה ברוב חבריה;</a:t>
            </a:r>
          </a:p>
          <a:p>
            <a:pPr lvl="1" eaLnBrk="1" hangingPunct="1">
              <a:lnSpc>
                <a:spcPct val="90000"/>
              </a:lnSpc>
              <a:buFont typeface="Wingdings" pitchFamily="2" charset="2"/>
              <a:buNone/>
            </a:pPr>
            <a:r>
              <a:rPr lang="he-IL"/>
              <a:t>	בסגן אחר – על ידי המועצה ברוב חבריה ובישיבה מיוחדת;</a:t>
            </a:r>
          </a:p>
          <a:p>
            <a:pPr lvl="1" eaLnBrk="1" hangingPunct="1">
              <a:lnSpc>
                <a:spcPct val="90000"/>
              </a:lnSpc>
            </a:pPr>
            <a:r>
              <a:rPr lang="he-IL"/>
              <a:t>פקעה כהונתו עקב הרשעה בעבירה שיש עימה קלון.</a:t>
            </a:r>
          </a:p>
          <a:p>
            <a:pPr eaLnBrk="1" hangingPunct="1">
              <a:lnSpc>
                <a:spcPct val="90000"/>
              </a:lnSpc>
            </a:pPr>
            <a:r>
              <a:rPr lang="he-IL"/>
              <a:t>המועצה רשאית להחליט על שלילת השכר מהסגן למרות התנגדות ראש הרשות, גם בסגן מ"מ.</a:t>
            </a:r>
            <a:endParaRPr lang="en-US"/>
          </a:p>
        </p:txBody>
      </p:sp>
    </p:spTree>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Blends</Template>
  <TotalTime>1555</TotalTime>
  <Words>3989</Words>
  <Application>Microsoft Office PowerPoint</Application>
  <PresentationFormat>‫הצגה על המסך (4:3)</PresentationFormat>
  <Paragraphs>374</Paragraphs>
  <Slides>58</Slides>
  <Notes>58</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58</vt:i4>
      </vt:variant>
    </vt:vector>
  </HeadingPairs>
  <TitlesOfParts>
    <vt:vector size="64" baseType="lpstr">
      <vt:lpstr>Arial</vt:lpstr>
      <vt:lpstr>Calibri</vt:lpstr>
      <vt:lpstr>David</vt:lpstr>
      <vt:lpstr>Tahoma</vt:lpstr>
      <vt:lpstr>Wingdings</vt:lpstr>
      <vt:lpstr>Blends</vt:lpstr>
      <vt:lpstr>נבחרים – מעמדם זכויותיהם וחובותיהם</vt:lpstr>
      <vt:lpstr>נושאים לדיון</vt:lpstr>
      <vt:lpstr>מצגת של PowerPoint‏</vt:lpstr>
      <vt:lpstr>מצגת של PowerPoint‏</vt:lpstr>
      <vt:lpstr>מינוי ראש רשות</vt:lpstr>
      <vt:lpstr>מינוי סגני ראש המועצה</vt:lpstr>
      <vt:lpstr>אופן מינוי סגן נוסף לפי סעיף 15</vt:lpstr>
      <vt:lpstr>חלוקת הסמכויות בין סגנים ממלאי מקום</vt:lpstr>
      <vt:lpstr>מספר הסגנים שרשות רשאית למנות – סגן ממלא מקום</vt:lpstr>
      <vt:lpstr>מספר הסגנים שרשות רשאית למנות – סגנים נוספים</vt:lpstr>
      <vt:lpstr>מנגנון קביעת מספר התושבים</vt:lpstr>
      <vt:lpstr>כללי הזכאות לשכר</vt:lpstr>
      <vt:lpstr>זכאות ראש רשות לשכר</vt:lpstr>
      <vt:lpstr>מספר הסגנים הזכאים לשכר</vt:lpstr>
      <vt:lpstr> אישור תשלום שכר לסגן נוסף באישור המועצה והשר</vt:lpstr>
      <vt:lpstr>הסגנים הזכאים לשכר</vt:lpstr>
      <vt:lpstr>המשך</vt:lpstr>
      <vt:lpstr>המשך</vt:lpstr>
      <vt:lpstr>חילופי סגנים עקב הסכם רוטציה</vt:lpstr>
      <vt:lpstr>חילופי סגנים במקרה של הדחה או התפטרות</vt:lpstr>
      <vt:lpstr>שיעור שכר של ראש רשות וסגנים</vt:lpstr>
      <vt:lpstr>תנאים נלווים לשכר</vt:lpstr>
      <vt:lpstr>תנאים נלווים לשכר ראש רשות וסגניו - רכב</vt:lpstr>
      <vt:lpstr>מצגת של PowerPoint‏</vt:lpstr>
      <vt:lpstr>תנאים נלווים לסגן ראש רשות - רכב</vt:lpstr>
      <vt:lpstr>הוצאות אש"ל</vt:lpstr>
      <vt:lpstr>החזרי הוצאות טלפון קווי וטלפון נייד</vt:lpstr>
      <vt:lpstr>תעריף השתתפות בהחזרי שיחות טלפון  וטלפון נייד</vt:lpstr>
      <vt:lpstr>החזר הוצאות ביגוד (חוזר 8/2009)</vt:lpstr>
      <vt:lpstr>השתתפות במתנות (חוזר 8/2009)</vt:lpstr>
      <vt:lpstr>מצגת של PowerPoint‏</vt:lpstr>
      <vt:lpstr>מצגת של PowerPoint‏</vt:lpstr>
      <vt:lpstr>חופשה שנתית</vt:lpstr>
      <vt:lpstr>מצגת של PowerPoint‏</vt:lpstr>
      <vt:lpstr>השתתפות בשכר לימוד ללימודים מוניציפליים</vt:lpstr>
      <vt:lpstr>מצגת של PowerPoint‏</vt:lpstr>
      <vt:lpstr>תנאים מיוחדים בעת סיום כהונה</vt:lpstr>
      <vt:lpstr>מענק הסתגלות</vt:lpstr>
      <vt:lpstr>מצגת של PowerPoint‏</vt:lpstr>
      <vt:lpstr>החזר הוצאות טלפון נייד וקווי</vt:lpstr>
      <vt:lpstr>מצגת של PowerPoint‏</vt:lpstr>
      <vt:lpstr>מנוי לעיתון יומי או אינטרנט</vt:lpstr>
      <vt:lpstr>הוראות כלליות</vt:lpstr>
      <vt:lpstr>ההוראות החלות על הנבחרים והנבחרים לשעבר הקיימים כיום</vt:lpstr>
      <vt:lpstr>זכויות סגנים בתואר</vt:lpstr>
      <vt:lpstr>חובת הגשת הצהרת הון</vt:lpstr>
      <vt:lpstr>איסור עבודה נוספת</vt:lpstr>
      <vt:lpstr>הגבלות על עיסוק נוסף או התנדבות</vt:lpstr>
      <vt:lpstr>כללים לאישור עבודה נוספת לסגן </vt:lpstr>
      <vt:lpstr>סיום כהונת ראש רשות</vt:lpstr>
      <vt:lpstr>השעיית ראש רשות בשל הגשת כתב אישום</vt:lpstr>
      <vt:lpstr>מצגת של PowerPoint‏</vt:lpstr>
      <vt:lpstr>מצגת של PowerPoint‏</vt:lpstr>
      <vt:lpstr>מצגת של PowerPoint‏</vt:lpstr>
      <vt:lpstr>זכויות ראש רשות מושעה לפי החלטות הועדה</vt:lpstr>
      <vt:lpstr>בחירת ממלא מקום</vt:lpstr>
      <vt:lpstr>בחירות מיוחדות</vt:lpstr>
      <vt:lpstr>סיום כהונת סגן</vt:lpstr>
    </vt:vector>
  </TitlesOfParts>
  <Company>משרד הפנים</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נבחרים – מעמדם ותנאי עבודתם</dc:title>
  <dc:creator>backup</dc:creator>
  <cp:lastModifiedBy>מרגלית בוטרמן</cp:lastModifiedBy>
  <cp:revision>30</cp:revision>
  <dcterms:created xsi:type="dcterms:W3CDTF">2011-12-04T16:51:54Z</dcterms:created>
  <dcterms:modified xsi:type="dcterms:W3CDTF">2017-12-23T16:23:24Z</dcterms:modified>
</cp:coreProperties>
</file>